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78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  <p:sldId id="267" r:id="rId14"/>
    <p:sldId id="268" r:id="rId15"/>
    <p:sldId id="269" r:id="rId16"/>
    <p:sldId id="270" r:id="rId17"/>
    <p:sldId id="271" r:id="rId18"/>
    <p:sldId id="272" r:id="rId19"/>
    <p:sldId id="273" r:id="rId20"/>
    <p:sldId id="274" r:id="rId21"/>
    <p:sldId id="275" r:id="rId22"/>
    <p:sldId id="276" r:id="rId23"/>
    <p:sldId id="277" r:id="rId24"/>
    <p:sldId id="279" r:id="rId25"/>
    <p:sldId id="280" r:id="rId26"/>
    <p:sldId id="281" r:id="rId27"/>
    <p:sldId id="282" r:id="rId2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32767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>
        <p:scale>
          <a:sx n="120" d="100"/>
          <a:sy n="120" d="100"/>
        </p:scale>
        <p:origin x="-234" y="-32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1447800"/>
            <a:ext cx="8825658" cy="3329581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zh-CN" altLang="en-US"/>
              <a:t>单击此处编辑母版副标题样式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400942858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295797825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861733"/>
            <a:ext cx="8825657" cy="1915647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5" y="4777381"/>
            <a:ext cx="8825658" cy="860400"/>
          </a:xfrm>
        </p:spPr>
        <p:txBody>
          <a:bodyPr anchor="t"/>
          <a:lstStyle>
            <a:lvl1pPr marL="0" indent="0" algn="l">
              <a:buNone/>
              <a:defRPr sz="2000"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24525046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3312" y="2060575"/>
            <a:ext cx="4396339" cy="419576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654493" y="2056092"/>
            <a:ext cx="4396341" cy="4200245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335967945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3" y="1905000"/>
            <a:ext cx="43963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03312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654495" y="1905000"/>
            <a:ext cx="43963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654495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349018603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7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23237360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152676191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3" y="1447800"/>
            <a:ext cx="3401064" cy="14478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4616" y="1447800"/>
            <a:ext cx="5195997" cy="45720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3" y="3129280"/>
            <a:ext cx="3401063" cy="289559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304688282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854192"/>
            <a:ext cx="5092906" cy="157480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949546" y="1143000"/>
            <a:ext cx="3200400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5084979" cy="1371600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29896554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带描述的全景图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800587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640666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6" y="5367325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13978070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标题和描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447800"/>
            <a:ext cx="8825659" cy="1981200"/>
          </a:xfrm>
        </p:spPr>
        <p:txBody>
          <a:bodyPr/>
          <a:lstStyle>
            <a:lvl1pPr>
              <a:defRPr sz="48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8825659" cy="23622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1600466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带描述的引言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74801" y="1447800"/>
            <a:ext cx="7999315" cy="2323374"/>
          </a:xfrm>
        </p:spPr>
        <p:txBody>
          <a:bodyPr/>
          <a:lstStyle>
            <a:lvl1pPr>
              <a:defRPr sz="48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4"/>
          </p:nvPr>
        </p:nvSpPr>
        <p:spPr>
          <a:xfrm>
            <a:off x="1930400" y="3771174"/>
            <a:ext cx="7279649" cy="342174"/>
          </a:xfrm>
        </p:spPr>
        <p:txBody>
          <a:bodyPr vert="horz" lIns="91440" tIns="45720" rIns="91440" bIns="45720" rtlCol="0"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bg2">
                    <a:lumMod val="40000"/>
                    <a:lumOff val="60000"/>
                  </a:schemeClr>
                </a:solidFill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lvl="0" indent="0">
              <a:buNone/>
            </a:pPr>
            <a:r>
              <a:rPr lang="zh-CN" altLang="en-US"/>
              <a:t>单击此处编辑母版文本样式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4350657"/>
            <a:ext cx="8825659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  <p:sp>
        <p:nvSpPr>
          <p:cNvPr id="12" name="TextBox 11"/>
          <p:cNvSpPr txBox="1"/>
          <p:nvPr/>
        </p:nvSpPr>
        <p:spPr>
          <a:xfrm>
            <a:off x="898295" y="971253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330490" y="2613787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xmlns="" val="56330625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名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3124201"/>
            <a:ext cx="8825660" cy="165318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4777381"/>
            <a:ext cx="8825659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10659383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2947" y="1981200"/>
            <a:ext cx="294686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652463" y="2667000"/>
            <a:ext cx="2927350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3659" y="1981200"/>
            <a:ext cx="293624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3873106" y="2667000"/>
            <a:ext cx="2946794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1981200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124700" y="2667000"/>
            <a:ext cx="2932113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57215610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图片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52463" y="4250949"/>
            <a:ext cx="294005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52463" y="2209800"/>
            <a:ext cx="2940050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652463" y="4827211"/>
            <a:ext cx="2940050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9375" y="4250949"/>
            <a:ext cx="29305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889374" y="2209800"/>
            <a:ext cx="2930525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3888022" y="4827210"/>
            <a:ext cx="2934406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4250949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124699" y="2209800"/>
            <a:ext cx="2932113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124575" y="4827208"/>
            <a:ext cx="2935997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361802774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128802674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304212" y="430213"/>
            <a:ext cx="1752601" cy="5826125"/>
          </a:xfrm>
        </p:spPr>
        <p:txBody>
          <a:bodyPr vert="eaVert" anchor="b" anchorCtr="0"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52463" y="887414"/>
            <a:ext cx="7423149" cy="5368924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62191066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4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5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9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3613"/>
          <a:stretch/>
        </p:blipFill>
        <p:spPr>
          <a:xfrm>
            <a:off x="0" y="2669685"/>
            <a:ext cx="4037012" cy="418831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0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35640"/>
          <a:stretch/>
        </p:blipFill>
        <p:spPr>
          <a:xfrm>
            <a:off x="0" y="2892347"/>
            <a:ext cx="1522412" cy="2365453"/>
          </a:xfrm>
          <a:prstGeom prst="rect">
            <a:avLst/>
          </a:prstGeom>
        </p:spPr>
      </p:pic>
      <p:sp>
        <p:nvSpPr>
          <p:cNvPr id="16" name="Oval 15"/>
          <p:cNvSpPr/>
          <p:nvPr/>
        </p:nvSpPr>
        <p:spPr>
          <a:xfrm>
            <a:off x="8609012" y="1676400"/>
            <a:ext cx="2819400" cy="28194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7000"/>
                </a:schemeClr>
              </a:gs>
              <a:gs pos="69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6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21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8813"/>
          <a:stretch/>
        </p:blipFill>
        <p:spPr>
          <a:xfrm>
            <a:off x="7999412" y="0"/>
            <a:ext cx="1603387" cy="114140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b="23320"/>
          <a:stretch/>
        </p:blipFill>
        <p:spPr>
          <a:xfrm>
            <a:off x="8605878" y="6096000"/>
            <a:ext cx="993734" cy="76200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40053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2" y="2052918"/>
            <a:ext cx="8946541" cy="4195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5400000">
            <a:off x="10155639" y="1790701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fld id="{E999ED49-1214-4279-A9BA-DABE5DE3B967}" type="datetimeFigureOut">
              <a:rPr lang="zh-CN" altLang="en-US" smtClean="0"/>
              <a:pPr/>
              <a:t>2019/12/4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5400000">
            <a:off x="8951573" y="3225297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55DA50-0825-42FC-AE15-E1EC7A31044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xmlns="" val="3413667001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4200" b="0" i="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2000" b="0" i="0" kern="1200">
          <a:solidFill>
            <a:schemeClr val="tx1"/>
          </a:solidFill>
          <a:latin typeface="+mj-lt"/>
          <a:ea typeface="+mj-ea"/>
          <a:cs typeface="+mj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800" b="0" i="0" kern="1200">
          <a:solidFill>
            <a:schemeClr val="tx1"/>
          </a:solidFill>
          <a:latin typeface="+mj-lt"/>
          <a:ea typeface="+mj-ea"/>
          <a:cs typeface="+mj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600" b="0" i="0" kern="1200">
          <a:solidFill>
            <a:schemeClr val="tx1"/>
          </a:solidFill>
          <a:latin typeface="+mj-lt"/>
          <a:ea typeface="+mj-ea"/>
          <a:cs typeface="+mj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5pPr>
      <a:lvl6pPr marL="2506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>
            <a:extLst>
              <a:ext uri="{FF2B5EF4-FFF2-40B4-BE49-F238E27FC236}">
                <a16:creationId xmlns:a16="http://schemas.microsoft.com/office/drawing/2014/main" xmlns="" id="{95D4D029-E992-4935-A5C5-0A67CF570AF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 anchor="ctr" anchorCtr="0"/>
          <a:lstStyle/>
          <a:p>
            <a:r>
              <a:rPr lang="zh-CN" altLang="en-US" sz="54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湖南省民政厅</a:t>
            </a:r>
            <a:r>
              <a:rPr lang="en-US" altLang="zh-CN" sz="54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/>
            </a:r>
            <a:br>
              <a:rPr lang="en-US" altLang="zh-CN" sz="5400" b="1" dirty="0">
                <a:latin typeface="微软雅黑" panose="020B0503020204020204" pitchFamily="34" charset="-122"/>
                <a:ea typeface="微软雅黑" panose="020B0503020204020204" pitchFamily="34" charset="-122"/>
              </a:rPr>
            </a:br>
            <a:r>
              <a:rPr lang="en-US" altLang="zh-CN" sz="54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       </a:t>
            </a:r>
            <a:r>
              <a:rPr lang="zh-CN" altLang="en-US" sz="54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视频会议系</a:t>
            </a:r>
            <a:r>
              <a:rPr lang="zh-CN" altLang="en-US" sz="5400" b="1" dirty="0" smtClean="0">
                <a:latin typeface="微软雅黑" panose="020B0503020204020204" pitchFamily="34" charset="-122"/>
                <a:ea typeface="微软雅黑" panose="020B0503020204020204" pitchFamily="34" charset="-122"/>
              </a:rPr>
              <a:t>统基</a:t>
            </a:r>
            <a:r>
              <a:rPr lang="zh-CN" altLang="en-US" sz="54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础培训</a:t>
            </a:r>
          </a:p>
        </p:txBody>
      </p:sp>
      <p:sp>
        <p:nvSpPr>
          <p:cNvPr id="3" name="副标题 2">
            <a:extLst>
              <a:ext uri="{FF2B5EF4-FFF2-40B4-BE49-F238E27FC236}">
                <a16:creationId xmlns:a16="http://schemas.microsoft.com/office/drawing/2014/main" xmlns="" id="{5CF290BD-2F03-47FF-BFC3-2D8C8ABD516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683171" y="4777381"/>
            <a:ext cx="8825658" cy="861420"/>
          </a:xfrm>
        </p:spPr>
        <p:txBody>
          <a:bodyPr>
            <a:normAutofit fontScale="92500" lnSpcReduction="10000"/>
          </a:bodyPr>
          <a:lstStyle/>
          <a:p>
            <a:pPr algn="r"/>
            <a:r>
              <a:rPr lang="zh-CN" altLang="en-US" sz="2400" b="1" dirty="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孙    磊</a:t>
            </a:r>
            <a:endParaRPr lang="en-US" altLang="zh-CN" sz="2400" b="1" dirty="0">
              <a:solidFill>
                <a:schemeClr val="tx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algn="r"/>
            <a:r>
              <a:rPr lang="en-US" altLang="zh-CN" sz="2400" b="1" dirty="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2019</a:t>
            </a:r>
            <a:r>
              <a:rPr lang="zh-CN" altLang="en-US" sz="2400" b="1" dirty="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年</a:t>
            </a:r>
            <a:r>
              <a:rPr lang="en-US" altLang="zh-CN" sz="2400" b="1" dirty="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12</a:t>
            </a:r>
            <a:r>
              <a:rPr lang="zh-CN" altLang="en-US" sz="2400" b="1" dirty="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月</a:t>
            </a:r>
            <a:r>
              <a:rPr lang="en-US" altLang="zh-CN" sz="2400" b="1" dirty="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5</a:t>
            </a:r>
            <a:r>
              <a:rPr lang="zh-CN" altLang="en-US" sz="2400" b="1" dirty="0">
                <a:solidFill>
                  <a:schemeClr val="tx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日</a:t>
            </a:r>
            <a:endParaRPr lang="en-US" altLang="zh-CN" sz="2400" b="1" dirty="0">
              <a:solidFill>
                <a:schemeClr val="tx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algn="r"/>
            <a:endParaRPr lang="zh-CN" altLang="en-US" sz="2400" b="1" dirty="0">
              <a:solidFill>
                <a:schemeClr val="tx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2938558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0A60971F-0A6A-4839-A4F7-D921EE2CD3DE}"/>
              </a:ext>
            </a:extLst>
          </p:cNvPr>
          <p:cNvSpPr txBox="1">
            <a:spLocks noChangeAspect="1"/>
          </p:cNvSpPr>
          <p:nvPr/>
        </p:nvSpPr>
        <p:spPr>
          <a:xfrm>
            <a:off x="1800000" y="108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1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69A66116-0705-4C5E-BE2A-F2CCE82F88E3}"/>
              </a:ext>
            </a:extLst>
          </p:cNvPr>
          <p:cNvSpPr txBox="1">
            <a:spLocks/>
          </p:cNvSpPr>
          <p:nvPr/>
        </p:nvSpPr>
        <p:spPr>
          <a:xfrm>
            <a:off x="2880000" y="108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视频终端介绍</a:t>
            </a:r>
          </a:p>
        </p:txBody>
      </p:sp>
      <p:sp>
        <p:nvSpPr>
          <p:cNvPr id="6" name="文本框 5">
            <a:extLst>
              <a:ext uri="{FF2B5EF4-FFF2-40B4-BE49-F238E27FC236}">
                <a16:creationId xmlns:a16="http://schemas.microsoft.com/office/drawing/2014/main" xmlns="" id="{1987026C-42F6-4963-9964-F8B2DF6ECE64}"/>
              </a:ext>
            </a:extLst>
          </p:cNvPr>
          <p:cNvSpPr txBox="1">
            <a:spLocks noChangeAspect="1"/>
          </p:cNvSpPr>
          <p:nvPr/>
        </p:nvSpPr>
        <p:spPr>
          <a:xfrm>
            <a:off x="1800000" y="180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2FFF4E0B-7D6D-40A4-BF27-A81BD04BF765}"/>
              </a:ext>
            </a:extLst>
          </p:cNvPr>
          <p:cNvSpPr txBox="1">
            <a:spLocks/>
          </p:cNvSpPr>
          <p:nvPr/>
        </p:nvSpPr>
        <p:spPr>
          <a:xfrm>
            <a:off x="2880000" y="180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</a:p>
        </p:txBody>
      </p:sp>
      <p:sp>
        <p:nvSpPr>
          <p:cNvPr id="8" name="文本框 7">
            <a:extLst>
              <a:ext uri="{FF2B5EF4-FFF2-40B4-BE49-F238E27FC236}">
                <a16:creationId xmlns:a16="http://schemas.microsoft.com/office/drawing/2014/main" xmlns="" id="{BE0F72D6-D5A4-4DFF-85DE-119F4AC57BB9}"/>
              </a:ext>
            </a:extLst>
          </p:cNvPr>
          <p:cNvSpPr txBox="1">
            <a:spLocks noChangeAspect="1"/>
          </p:cNvSpPr>
          <p:nvPr/>
        </p:nvSpPr>
        <p:spPr>
          <a:xfrm>
            <a:off x="1800000" y="252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3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9" name="文本框 8">
            <a:extLst>
              <a:ext uri="{FF2B5EF4-FFF2-40B4-BE49-F238E27FC236}">
                <a16:creationId xmlns:a16="http://schemas.microsoft.com/office/drawing/2014/main" xmlns="" id="{0F537CED-B419-46D6-8E62-947FB42ED8E9}"/>
              </a:ext>
            </a:extLst>
          </p:cNvPr>
          <p:cNvSpPr txBox="1">
            <a:spLocks/>
          </p:cNvSpPr>
          <p:nvPr/>
        </p:nvSpPr>
        <p:spPr>
          <a:xfrm>
            <a:off x="2880000" y="252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RMX500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型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MCU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介绍</a:t>
            </a:r>
          </a:p>
        </p:txBody>
      </p:sp>
      <p:sp>
        <p:nvSpPr>
          <p:cNvPr id="10" name="文本框 9">
            <a:extLst>
              <a:ext uri="{FF2B5EF4-FFF2-40B4-BE49-F238E27FC236}">
                <a16:creationId xmlns:a16="http://schemas.microsoft.com/office/drawing/2014/main" xmlns="" id="{4C9F3367-47B7-4E87-AF7F-E12F597CE0B7}"/>
              </a:ext>
            </a:extLst>
          </p:cNvPr>
          <p:cNvSpPr txBox="1">
            <a:spLocks noChangeAspect="1"/>
          </p:cNvSpPr>
          <p:nvPr/>
        </p:nvSpPr>
        <p:spPr>
          <a:xfrm>
            <a:off x="1800000" y="32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4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11" name="文本框 10">
            <a:extLst>
              <a:ext uri="{FF2B5EF4-FFF2-40B4-BE49-F238E27FC236}">
                <a16:creationId xmlns:a16="http://schemas.microsoft.com/office/drawing/2014/main" xmlns="" id="{B5A0AB77-2590-41A8-919B-6E16589872DB}"/>
              </a:ext>
            </a:extLst>
          </p:cNvPr>
          <p:cNvSpPr txBox="1">
            <a:spLocks/>
          </p:cNvSpPr>
          <p:nvPr/>
        </p:nvSpPr>
        <p:spPr>
          <a:xfrm>
            <a:off x="2880000" y="32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RMX500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型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MCU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基本操作</a:t>
            </a:r>
          </a:p>
        </p:txBody>
      </p:sp>
      <p:sp>
        <p:nvSpPr>
          <p:cNvPr id="12" name="文本框 9">
            <a:extLst>
              <a:ext uri="{FF2B5EF4-FFF2-40B4-BE49-F238E27FC236}">
                <a16:creationId xmlns:a16="http://schemas.microsoft.com/office/drawing/2014/main" xmlns="" id="{4C9F3367-47B7-4E87-AF7F-E12F597CE0B7}"/>
              </a:ext>
            </a:extLst>
          </p:cNvPr>
          <p:cNvSpPr txBox="1">
            <a:spLocks noChangeAspect="1"/>
          </p:cNvSpPr>
          <p:nvPr/>
        </p:nvSpPr>
        <p:spPr>
          <a:xfrm>
            <a:off x="1810510" y="4007255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 smtClean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5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13" name="文本框 10">
            <a:extLst>
              <a:ext uri="{FF2B5EF4-FFF2-40B4-BE49-F238E27FC236}">
                <a16:creationId xmlns:a16="http://schemas.microsoft.com/office/drawing/2014/main" xmlns="" id="{B5A0AB77-2590-41A8-919B-6E16589872DB}"/>
              </a:ext>
            </a:extLst>
          </p:cNvPr>
          <p:cNvSpPr txBox="1">
            <a:spLocks/>
          </p:cNvSpPr>
          <p:nvPr/>
        </p:nvSpPr>
        <p:spPr>
          <a:xfrm>
            <a:off x="2867205" y="3999441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四级组网拓扑图</a:t>
            </a:r>
            <a:endParaRPr lang="zh-CN" altLang="en-US" sz="2800" b="1" dirty="0">
              <a:solidFill>
                <a:schemeClr val="bg1">
                  <a:lumMod val="75000"/>
                  <a:lumOff val="2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4" name="文本框 9">
            <a:extLst>
              <a:ext uri="{FF2B5EF4-FFF2-40B4-BE49-F238E27FC236}">
                <a16:creationId xmlns:a16="http://schemas.microsoft.com/office/drawing/2014/main" xmlns="" id="{4C9F3367-47B7-4E87-AF7F-E12F597CE0B7}"/>
              </a:ext>
            </a:extLst>
          </p:cNvPr>
          <p:cNvSpPr txBox="1">
            <a:spLocks noChangeAspect="1"/>
          </p:cNvSpPr>
          <p:nvPr/>
        </p:nvSpPr>
        <p:spPr>
          <a:xfrm>
            <a:off x="1795933" y="4763954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 smtClean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6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15" name="文本框 10">
            <a:extLst>
              <a:ext uri="{FF2B5EF4-FFF2-40B4-BE49-F238E27FC236}">
                <a16:creationId xmlns:a16="http://schemas.microsoft.com/office/drawing/2014/main" xmlns="" id="{B5A0AB77-2590-41A8-919B-6E16589872DB}"/>
              </a:ext>
            </a:extLst>
          </p:cNvPr>
          <p:cNvSpPr txBox="1">
            <a:spLocks/>
          </p:cNvSpPr>
          <p:nvPr/>
        </p:nvSpPr>
        <p:spPr>
          <a:xfrm>
            <a:off x="2884433" y="4764092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各市县区</a:t>
            </a:r>
            <a:r>
              <a:rPr lang="en-US" altLang="zh-CN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IP</a:t>
            </a:r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分配规则</a:t>
            </a:r>
            <a:endParaRPr lang="zh-CN" altLang="en-US" sz="2800" b="1" dirty="0">
              <a:solidFill>
                <a:schemeClr val="bg1">
                  <a:lumMod val="75000"/>
                  <a:lumOff val="2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6" name="文本框 9">
            <a:extLst>
              <a:ext uri="{FF2B5EF4-FFF2-40B4-BE49-F238E27FC236}">
                <a16:creationId xmlns:a16="http://schemas.microsoft.com/office/drawing/2014/main" xmlns="" id="{4C9F3367-47B7-4E87-AF7F-E12F597CE0B7}"/>
              </a:ext>
            </a:extLst>
          </p:cNvPr>
          <p:cNvSpPr txBox="1">
            <a:spLocks noChangeAspect="1"/>
          </p:cNvSpPr>
          <p:nvPr/>
        </p:nvSpPr>
        <p:spPr>
          <a:xfrm>
            <a:off x="1789307" y="5504751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 smtClean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7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18" name="文本框 10">
            <a:extLst>
              <a:ext uri="{FF2B5EF4-FFF2-40B4-BE49-F238E27FC236}">
                <a16:creationId xmlns:a16="http://schemas.microsoft.com/office/drawing/2014/main" xmlns="" id="{B5A0AB77-2590-41A8-919B-6E16589872DB}"/>
              </a:ext>
            </a:extLst>
          </p:cNvPr>
          <p:cNvSpPr txBox="1">
            <a:spLocks/>
          </p:cNvSpPr>
          <p:nvPr/>
        </p:nvSpPr>
        <p:spPr>
          <a:xfrm>
            <a:off x="2869856" y="5496937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网络问题判断与处理</a:t>
            </a:r>
            <a:endParaRPr lang="zh-CN" altLang="en-US" sz="2800" b="1" dirty="0">
              <a:solidFill>
                <a:schemeClr val="bg1">
                  <a:lumMod val="75000"/>
                  <a:lumOff val="2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4345708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1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视频终端介绍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——HDX8000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市州视频终端</a:t>
            </a:r>
          </a:p>
        </p:txBody>
      </p:sp>
      <p:pic>
        <p:nvPicPr>
          <p:cNvPr id="7" name="Picture 4">
            <a:extLst>
              <a:ext uri="{FF2B5EF4-FFF2-40B4-BE49-F238E27FC236}">
                <a16:creationId xmlns:a16="http://schemas.microsoft.com/office/drawing/2014/main" xmlns="" id="{4B17AE19-3CAE-4F37-BC3D-E18BD7656EC0}"/>
              </a:ext>
            </a:extLst>
          </p:cNvPr>
          <p:cNvPicPr>
            <a:picLocks noGrp="1" noChangeAspect="1" noChangeArrowheads="1"/>
          </p:cNvPicPr>
          <p:nvPr/>
        </p:nvPicPr>
        <p:blipFill>
          <a:blip r:embed="rId2" cstate="print"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  <a:ln>
            <a:miter lim="800000"/>
            <a:headEnd/>
            <a:tailEnd/>
          </a:ln>
        </p:spPr>
      </p:pic>
      <p:sp>
        <p:nvSpPr>
          <p:cNvPr id="6" name="文本框 5">
            <a:extLst>
              <a:ext uri="{FF2B5EF4-FFF2-40B4-BE49-F238E27FC236}">
                <a16:creationId xmlns:a16="http://schemas.microsoft.com/office/drawing/2014/main" xmlns="" id="{FACEE191-AF0B-46C6-819A-64F1C4A57039}"/>
              </a:ext>
            </a:extLst>
          </p:cNvPr>
          <p:cNvSpPr txBox="1"/>
          <p:nvPr/>
        </p:nvSpPr>
        <p:spPr>
          <a:xfrm>
            <a:off x="9540000" y="1260000"/>
            <a:ext cx="2160000" cy="5400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8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视频连接</a:t>
            </a:r>
          </a:p>
        </p:txBody>
      </p:sp>
    </p:spTree>
    <p:extLst>
      <p:ext uri="{BB962C8B-B14F-4D97-AF65-F5344CB8AC3E}">
        <p14:creationId xmlns:p14="http://schemas.microsoft.com/office/powerpoint/2010/main" xmlns="" val="7954868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1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视频终端介绍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——HDX8000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市州视频终端</a:t>
            </a:r>
          </a:p>
        </p:txBody>
      </p:sp>
      <p:pic>
        <p:nvPicPr>
          <p:cNvPr id="6" name="Picture 3">
            <a:extLst>
              <a:ext uri="{FF2B5EF4-FFF2-40B4-BE49-F238E27FC236}">
                <a16:creationId xmlns:a16="http://schemas.microsoft.com/office/drawing/2014/main" xmlns="" id="{7E297AA3-551F-48D7-B445-C5EC8483DDF5}"/>
              </a:ext>
            </a:extLst>
          </p:cNvPr>
          <p:cNvPicPr>
            <a:picLocks noGrp="1" noChangeAspect="1" noChangeArrowheads="1"/>
          </p:cNvPicPr>
          <p:nvPr/>
        </p:nvPicPr>
        <p:blipFill>
          <a:blip r:embed="rId2" cstate="print"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  <a:ln>
            <a:miter lim="800000"/>
            <a:headEnd/>
            <a:tailEnd/>
          </a:ln>
        </p:spPr>
      </p:pic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1919A51C-5DE2-4DA2-933A-471979189473}"/>
              </a:ext>
            </a:extLst>
          </p:cNvPr>
          <p:cNvSpPr txBox="1"/>
          <p:nvPr/>
        </p:nvSpPr>
        <p:spPr>
          <a:xfrm>
            <a:off x="9539999" y="1260000"/>
            <a:ext cx="2160000" cy="5400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8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音频连接</a:t>
            </a:r>
          </a:p>
        </p:txBody>
      </p:sp>
    </p:spTree>
    <p:extLst>
      <p:ext uri="{BB962C8B-B14F-4D97-AF65-F5344CB8AC3E}">
        <p14:creationId xmlns:p14="http://schemas.microsoft.com/office/powerpoint/2010/main" xmlns="" val="7957192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1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视频终端介绍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——HDX8000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市州视频终端</a:t>
            </a:r>
          </a:p>
        </p:txBody>
      </p:sp>
      <p:pic>
        <p:nvPicPr>
          <p:cNvPr id="6" name="Picture 3">
            <a:extLst>
              <a:ext uri="{FF2B5EF4-FFF2-40B4-BE49-F238E27FC236}">
                <a16:creationId xmlns:a16="http://schemas.microsoft.com/office/drawing/2014/main" xmlns="" id="{B39CB117-F927-4708-ACCF-7B0F5AC0A647}"/>
              </a:ext>
            </a:extLst>
          </p:cNvPr>
          <p:cNvPicPr>
            <a:picLocks noGrp="1" noChangeAspect="1" noChangeArrowheads="1"/>
          </p:cNvPicPr>
          <p:nvPr/>
        </p:nvPicPr>
        <p:blipFill>
          <a:blip r:embed="rId2" cstate="print"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  <a:ln>
            <a:miter lim="800000"/>
            <a:headEnd/>
            <a:tailEnd/>
          </a:ln>
        </p:spPr>
      </p:pic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9AABC69F-D7B8-43C4-A50B-5FCEAC663B19}"/>
              </a:ext>
            </a:extLst>
          </p:cNvPr>
          <p:cNvSpPr txBox="1"/>
          <p:nvPr/>
        </p:nvSpPr>
        <p:spPr>
          <a:xfrm>
            <a:off x="9539999" y="1260000"/>
            <a:ext cx="21600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8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电源、网络连接</a:t>
            </a:r>
          </a:p>
        </p:txBody>
      </p:sp>
    </p:spTree>
    <p:extLst>
      <p:ext uri="{BB962C8B-B14F-4D97-AF65-F5344CB8AC3E}">
        <p14:creationId xmlns:p14="http://schemas.microsoft.com/office/powerpoint/2010/main" xmlns="" val="30322355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1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视频终端介绍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——HDX6000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区县视频终端</a:t>
            </a:r>
          </a:p>
        </p:txBody>
      </p:sp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9AABC69F-D7B8-43C4-A50B-5FCEAC663B19}"/>
              </a:ext>
            </a:extLst>
          </p:cNvPr>
          <p:cNvSpPr txBox="1"/>
          <p:nvPr/>
        </p:nvSpPr>
        <p:spPr>
          <a:xfrm>
            <a:off x="1079998" y="5794780"/>
            <a:ext cx="3240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28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视频连接</a:t>
            </a:r>
            <a:endParaRPr lang="en-US" altLang="zh-CN" sz="2800" b="1" dirty="0"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8" name="Picture 3">
            <a:extLst>
              <a:ext uri="{FF2B5EF4-FFF2-40B4-BE49-F238E27FC236}">
                <a16:creationId xmlns:a16="http://schemas.microsoft.com/office/drawing/2014/main" xmlns="" id="{9EB2B946-0B3B-477E-BA65-771DC67E6C2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080000" y="1260000"/>
            <a:ext cx="3239998" cy="45347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文本框 8">
            <a:extLst>
              <a:ext uri="{FF2B5EF4-FFF2-40B4-BE49-F238E27FC236}">
                <a16:creationId xmlns:a16="http://schemas.microsoft.com/office/drawing/2014/main" xmlns="" id="{DCF1875F-A522-46E2-8702-C56744781389}"/>
              </a:ext>
            </a:extLst>
          </p:cNvPr>
          <p:cNvSpPr txBox="1"/>
          <p:nvPr/>
        </p:nvSpPr>
        <p:spPr>
          <a:xfrm>
            <a:off x="4319998" y="5794780"/>
            <a:ext cx="3240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28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音频连接</a:t>
            </a:r>
            <a:endParaRPr lang="en-US" altLang="zh-CN" sz="2800" b="1" dirty="0"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10" name="文本框 9">
            <a:extLst>
              <a:ext uri="{FF2B5EF4-FFF2-40B4-BE49-F238E27FC236}">
                <a16:creationId xmlns:a16="http://schemas.microsoft.com/office/drawing/2014/main" xmlns="" id="{E0BDA8ED-050E-4559-88F2-B169F8E822E1}"/>
              </a:ext>
            </a:extLst>
          </p:cNvPr>
          <p:cNvSpPr txBox="1"/>
          <p:nvPr/>
        </p:nvSpPr>
        <p:spPr>
          <a:xfrm>
            <a:off x="7559998" y="5794780"/>
            <a:ext cx="3240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28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电源、网络连接</a:t>
            </a:r>
            <a:endParaRPr lang="en-US" altLang="zh-CN" sz="2800" b="1" dirty="0"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pic>
        <p:nvPicPr>
          <p:cNvPr id="11" name="Picture 2">
            <a:extLst>
              <a:ext uri="{FF2B5EF4-FFF2-40B4-BE49-F238E27FC236}">
                <a16:creationId xmlns:a16="http://schemas.microsoft.com/office/drawing/2014/main" xmlns="" id="{AA388E2D-E1EB-48D7-8E73-58C3CCA50E7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319998" y="1260000"/>
            <a:ext cx="3239998" cy="45347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Picture 2">
            <a:extLst>
              <a:ext uri="{FF2B5EF4-FFF2-40B4-BE49-F238E27FC236}">
                <a16:creationId xmlns:a16="http://schemas.microsoft.com/office/drawing/2014/main" xmlns="" id="{4C7A1F69-479A-4746-9A15-F8349F8168A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7559996" y="1260000"/>
            <a:ext cx="3239998" cy="45347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7452404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1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视频终端介绍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遥控器介绍</a:t>
            </a:r>
          </a:p>
        </p:txBody>
      </p:sp>
      <p:pic>
        <p:nvPicPr>
          <p:cNvPr id="13" name="Picture 3">
            <a:extLst>
              <a:ext uri="{FF2B5EF4-FFF2-40B4-BE49-F238E27FC236}">
                <a16:creationId xmlns:a16="http://schemas.microsoft.com/office/drawing/2014/main" xmlns="" id="{529DF88C-7AD1-4374-8634-B25BA59B783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  <a:ln w="317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xmlns="" val="31946297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设备初始化</a:t>
            </a:r>
          </a:p>
        </p:txBody>
      </p:sp>
      <p:pic>
        <p:nvPicPr>
          <p:cNvPr id="6" name="Picture 5" descr="1">
            <a:extLst>
              <a:ext uri="{FF2B5EF4-FFF2-40B4-BE49-F238E27FC236}">
                <a16:creationId xmlns:a16="http://schemas.microsoft.com/office/drawing/2014/main" xmlns="" id="{DD9292D1-5D92-466C-B773-0F219B3B317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</p:spPr>
      </p:pic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C745B150-3974-439B-9334-D15B6D677592}"/>
              </a:ext>
            </a:extLst>
          </p:cNvPr>
          <p:cNvSpPr txBox="1"/>
          <p:nvPr/>
        </p:nvSpPr>
        <p:spPr>
          <a:xfrm>
            <a:off x="9539999" y="1260000"/>
            <a:ext cx="21600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选择简体中文；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按下确定键进入下一设置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610769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设备初始化</a:t>
            </a:r>
          </a:p>
        </p:txBody>
      </p:sp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D07CF159-EC1E-479D-A570-4BC923C1F51C}"/>
              </a:ext>
            </a:extLst>
          </p:cNvPr>
          <p:cNvSpPr txBox="1"/>
          <p:nvPr/>
        </p:nvSpPr>
        <p:spPr>
          <a:xfrm>
            <a:off x="9539999" y="1260000"/>
            <a:ext cx="2160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欢迎界面，选择下一页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</p:txBody>
      </p:sp>
      <p:pic>
        <p:nvPicPr>
          <p:cNvPr id="8" name="Picture 4" descr="2">
            <a:extLst>
              <a:ext uri="{FF2B5EF4-FFF2-40B4-BE49-F238E27FC236}">
                <a16:creationId xmlns:a16="http://schemas.microsoft.com/office/drawing/2014/main" xmlns="" id="{B1F8F8ED-DC1E-43A2-A5DF-77778C9308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7235791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设备初始化</a:t>
            </a:r>
          </a:p>
        </p:txBody>
      </p:sp>
      <p:pic>
        <p:nvPicPr>
          <p:cNvPr id="6" name="Picture 4" descr="3">
            <a:extLst>
              <a:ext uri="{FF2B5EF4-FFF2-40B4-BE49-F238E27FC236}">
                <a16:creationId xmlns:a16="http://schemas.microsoft.com/office/drawing/2014/main" xmlns="" id="{79823D7A-096B-4BA1-BFD2-FC8F2430715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</p:spPr>
      </p:pic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00996991-3EE3-4484-96E1-24547E38C281}"/>
              </a:ext>
            </a:extLst>
          </p:cNvPr>
          <p:cNvSpPr txBox="1"/>
          <p:nvPr/>
        </p:nvSpPr>
        <p:spPr>
          <a:xfrm>
            <a:off x="9539999" y="1260000"/>
            <a:ext cx="2160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选择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China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；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选择下一页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1219652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设备初始化</a:t>
            </a:r>
          </a:p>
        </p:txBody>
      </p:sp>
      <p:pic>
        <p:nvPicPr>
          <p:cNvPr id="6" name="Picture 4" descr="4">
            <a:extLst>
              <a:ext uri="{FF2B5EF4-FFF2-40B4-BE49-F238E27FC236}">
                <a16:creationId xmlns:a16="http://schemas.microsoft.com/office/drawing/2014/main" xmlns="" id="{92C0DB81-3FF7-4F5B-994D-82608184E0D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80000" y="1260000"/>
            <a:ext cx="8280000" cy="4981312"/>
          </a:xfrm>
          <a:prstGeom prst="rect">
            <a:avLst/>
          </a:prstGeom>
          <a:noFill/>
        </p:spPr>
      </p:pic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86DB108B-56BD-4EA9-AF24-EA1BD590EC84}"/>
              </a:ext>
            </a:extLst>
          </p:cNvPr>
          <p:cNvSpPr txBox="1"/>
          <p:nvPr/>
        </p:nvSpPr>
        <p:spPr>
          <a:xfrm>
            <a:off x="9539999" y="1260000"/>
            <a:ext cx="21600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输入系统名称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如长沙市雨花区</a:t>
            </a:r>
            <a:r>
              <a:rPr lang="en-US" altLang="zh-CN" sz="2000" b="1" dirty="0" err="1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Hn_ChangS_YuHQ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选择下一页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3487030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设备初始化</a:t>
            </a:r>
          </a:p>
        </p:txBody>
      </p:sp>
      <p:sp>
        <p:nvSpPr>
          <p:cNvPr id="2" name="矩形 1">
            <a:extLst>
              <a:ext uri="{FF2B5EF4-FFF2-40B4-BE49-F238E27FC236}">
                <a16:creationId xmlns:a16="http://schemas.microsoft.com/office/drawing/2014/main" xmlns="" id="{98A02220-5269-4DA5-B4B6-BE820426ABF2}"/>
              </a:ext>
            </a:extLst>
          </p:cNvPr>
          <p:cNvSpPr/>
          <p:nvPr/>
        </p:nvSpPr>
        <p:spPr>
          <a:xfrm>
            <a:off x="1079998" y="1260000"/>
            <a:ext cx="10080000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手动输入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IP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地址、掩码以及网关等信息；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更改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IP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地址会提示“更改此选项系统将重启”选择“继续”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其他默认不勾选；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pPr marL="342900" indent="-342900">
              <a:buAutoNum type="arabicPeriod"/>
            </a:pP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选择下一页</a:t>
            </a:r>
          </a:p>
        </p:txBody>
      </p:sp>
      <p:grpSp>
        <p:nvGrpSpPr>
          <p:cNvPr id="6" name="Group 8">
            <a:extLst>
              <a:ext uri="{FF2B5EF4-FFF2-40B4-BE49-F238E27FC236}">
                <a16:creationId xmlns:a16="http://schemas.microsoft.com/office/drawing/2014/main" xmlns="" id="{2BAC65CE-B3B5-4513-BB12-13B0D8FC5902}"/>
              </a:ext>
            </a:extLst>
          </p:cNvPr>
          <p:cNvGrpSpPr/>
          <p:nvPr/>
        </p:nvGrpSpPr>
        <p:grpSpPr bwMode="auto">
          <a:xfrm>
            <a:off x="1079998" y="2583439"/>
            <a:ext cx="10080000" cy="3734561"/>
            <a:chOff x="248" y="1648"/>
            <a:chExt cx="5374" cy="2435"/>
          </a:xfrm>
        </p:grpSpPr>
        <p:pic>
          <p:nvPicPr>
            <p:cNvPr id="7" name="Picture 7" descr="8">
              <a:extLst>
                <a:ext uri="{FF2B5EF4-FFF2-40B4-BE49-F238E27FC236}">
                  <a16:creationId xmlns:a16="http://schemas.microsoft.com/office/drawing/2014/main" xmlns="" id="{91E452C0-873D-462F-9A6D-8EDCCC22D40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3048" y="2153"/>
              <a:ext cx="2574" cy="1930"/>
            </a:xfrm>
            <a:prstGeom prst="rect">
              <a:avLst/>
            </a:prstGeom>
            <a:noFill/>
          </p:spPr>
        </p:pic>
        <p:pic>
          <p:nvPicPr>
            <p:cNvPr id="8" name="Picture 6" descr="7">
              <a:extLst>
                <a:ext uri="{FF2B5EF4-FFF2-40B4-BE49-F238E27FC236}">
                  <a16:creationId xmlns:a16="http://schemas.microsoft.com/office/drawing/2014/main" xmlns="" id="{1149DA5F-6B49-46E1-8149-2E53F49C3A22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1680" y="1824"/>
              <a:ext cx="2578" cy="1934"/>
            </a:xfrm>
            <a:prstGeom prst="rect">
              <a:avLst/>
            </a:prstGeom>
            <a:noFill/>
          </p:spPr>
        </p:pic>
        <p:pic>
          <p:nvPicPr>
            <p:cNvPr id="9" name="Picture 5" descr="6">
              <a:extLst>
                <a:ext uri="{FF2B5EF4-FFF2-40B4-BE49-F238E27FC236}">
                  <a16:creationId xmlns:a16="http://schemas.microsoft.com/office/drawing/2014/main" xmlns="" id="{63566CED-0F6B-4B3E-9BB1-143325ADCEF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248" y="1648"/>
              <a:ext cx="2597" cy="1948"/>
            </a:xfrm>
            <a:prstGeom prst="rect">
              <a:avLst/>
            </a:prstGeom>
            <a:noFill/>
          </p:spPr>
        </p:pic>
      </p:grpSp>
    </p:spTree>
    <p:extLst>
      <p:ext uri="{BB962C8B-B14F-4D97-AF65-F5344CB8AC3E}">
        <p14:creationId xmlns:p14="http://schemas.microsoft.com/office/powerpoint/2010/main" xmlns="" val="22018854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设备初始化</a:t>
            </a:r>
          </a:p>
        </p:txBody>
      </p:sp>
      <p:pic>
        <p:nvPicPr>
          <p:cNvPr id="6" name="Picture 4" descr="9">
            <a:extLst>
              <a:ext uri="{FF2B5EF4-FFF2-40B4-BE49-F238E27FC236}">
                <a16:creationId xmlns:a16="http://schemas.microsoft.com/office/drawing/2014/main" xmlns="" id="{FC88E1C3-45A7-473E-AD63-E26C15EEE4F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</p:spPr>
      </p:pic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6FD1DA52-EE62-4CA1-9006-659652D3D383}"/>
              </a:ext>
            </a:extLst>
          </p:cNvPr>
          <p:cNvSpPr txBox="1"/>
          <p:nvPr/>
        </p:nvSpPr>
        <p:spPr>
          <a:xfrm>
            <a:off x="9539999" y="1260000"/>
            <a:ext cx="21600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1. 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设置管理员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ID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，默认为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admin 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；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2. 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设置密码，默认为设备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14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位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SN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号，建议密码设置为空；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3. 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选择下一页</a:t>
            </a:r>
          </a:p>
        </p:txBody>
      </p:sp>
    </p:spTree>
    <p:extLst>
      <p:ext uri="{BB962C8B-B14F-4D97-AF65-F5344CB8AC3E}">
        <p14:creationId xmlns:p14="http://schemas.microsoft.com/office/powerpoint/2010/main" xmlns="" val="3924878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设备初始化</a:t>
            </a:r>
          </a:p>
        </p:txBody>
      </p:sp>
      <p:pic>
        <p:nvPicPr>
          <p:cNvPr id="6" name="Picture 4" descr="12">
            <a:extLst>
              <a:ext uri="{FF2B5EF4-FFF2-40B4-BE49-F238E27FC236}">
                <a16:creationId xmlns:a16="http://schemas.microsoft.com/office/drawing/2014/main" xmlns="" id="{3F84A158-B861-41B2-9FE0-D25DAC719CA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</p:spPr>
      </p:pic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32059C89-3F39-4D3C-AD3B-EDA83C717694}"/>
              </a:ext>
            </a:extLst>
          </p:cNvPr>
          <p:cNvSpPr txBox="1"/>
          <p:nvPr/>
        </p:nvSpPr>
        <p:spPr>
          <a:xfrm>
            <a:off x="9539999" y="1260000"/>
            <a:ext cx="21600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1. 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不勾选注册；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2. 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选择下一页，完成初始化配置并重启</a:t>
            </a:r>
          </a:p>
        </p:txBody>
      </p:sp>
    </p:spTree>
    <p:extLst>
      <p:ext uri="{BB962C8B-B14F-4D97-AF65-F5344CB8AC3E}">
        <p14:creationId xmlns:p14="http://schemas.microsoft.com/office/powerpoint/2010/main" xmlns="" val="29213694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系统状态</a:t>
            </a:r>
          </a:p>
        </p:txBody>
      </p:sp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32059C89-3F39-4D3C-AD3B-EDA83C717694}"/>
              </a:ext>
            </a:extLst>
          </p:cNvPr>
          <p:cNvSpPr txBox="1"/>
          <p:nvPr/>
        </p:nvSpPr>
        <p:spPr>
          <a:xfrm>
            <a:off x="9539999" y="1260000"/>
            <a:ext cx="21600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1.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遥控器操作：系统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-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诊断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-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系统状态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2.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检测终端每个模块是否正常，报错的项目以红色箭头表示</a:t>
            </a:r>
            <a:endParaRPr lang="zh-CN" altLang="en-US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</p:txBody>
      </p:sp>
      <p:pic>
        <p:nvPicPr>
          <p:cNvPr id="8" name="Picture 9" descr="currentscreen">
            <a:extLst>
              <a:ext uri="{FF2B5EF4-FFF2-40B4-BE49-F238E27FC236}">
                <a16:creationId xmlns:a16="http://schemas.microsoft.com/office/drawing/2014/main" xmlns="" id="{E5FFEB9F-3E7A-4BA5-980E-560023C241E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080000" y="1259999"/>
            <a:ext cx="8280000" cy="50580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8988239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2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视频终端故障处理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呼叫统计</a:t>
            </a:r>
          </a:p>
        </p:txBody>
      </p:sp>
      <p:sp>
        <p:nvSpPr>
          <p:cNvPr id="7" name="文本框 6">
            <a:extLst>
              <a:ext uri="{FF2B5EF4-FFF2-40B4-BE49-F238E27FC236}">
                <a16:creationId xmlns:a16="http://schemas.microsoft.com/office/drawing/2014/main" xmlns="" id="{32059C89-3F39-4D3C-AD3B-EDA83C717694}"/>
              </a:ext>
            </a:extLst>
          </p:cNvPr>
          <p:cNvSpPr txBox="1"/>
          <p:nvPr/>
        </p:nvSpPr>
        <p:spPr>
          <a:xfrm>
            <a:off x="9539999" y="1260000"/>
            <a:ext cx="2160000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1.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遥控器操作：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系统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-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诊断</a:t>
            </a:r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-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呼叫统计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2.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显示当前呼叫的统计数据</a:t>
            </a:r>
            <a:endParaRPr lang="en-US" altLang="zh-CN" sz="2000" b="1" dirty="0"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r>
              <a:rPr lang="en-US" altLang="zh-CN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3.</a:t>
            </a:r>
            <a:r>
              <a:rPr lang="zh-CN" altLang="en-US" sz="20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也可在通讯时通过遥控器左上角的信息键     来显示</a:t>
            </a:r>
          </a:p>
          <a:p>
            <a:endParaRPr lang="zh-CN" altLang="en-US" sz="2000" b="1" dirty="0">
              <a:latin typeface="微软雅黑" panose="020B0503020204020204" pitchFamily="34" charset="-122"/>
              <a:ea typeface="微软雅黑" panose="020B0503020204020204" pitchFamily="34" charset="-122"/>
              <a:cs typeface="Arial" panose="020B0604020202020204" pitchFamily="34" charset="0"/>
            </a:endParaRPr>
          </a:p>
        </p:txBody>
      </p:sp>
      <p:pic>
        <p:nvPicPr>
          <p:cNvPr id="8" name="Picture 10" descr="currentscreen">
            <a:extLst>
              <a:ext uri="{FF2B5EF4-FFF2-40B4-BE49-F238E27FC236}">
                <a16:creationId xmlns:a16="http://schemas.microsoft.com/office/drawing/2014/main" xmlns="" id="{FA514003-6ED0-4041-AC78-0710EC36269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080000" y="1260000"/>
            <a:ext cx="8280000" cy="50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9">
            <a:extLst>
              <a:ext uri="{FF2B5EF4-FFF2-40B4-BE49-F238E27FC236}">
                <a16:creationId xmlns:a16="http://schemas.microsoft.com/office/drawing/2014/main" xmlns="" id="{6587DC51-098A-49D3-A3B5-22E78AE6B0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0926621" y="3429000"/>
            <a:ext cx="354523" cy="3070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40959521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图片 15" descr="图片1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031592" y="1383527"/>
            <a:ext cx="8271434" cy="4855834"/>
          </a:xfrm>
          <a:prstGeom prst="rect">
            <a:avLst/>
          </a:prstGeom>
        </p:spPr>
      </p:pic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3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RMX500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型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MCU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介绍</a:t>
            </a:r>
          </a:p>
        </p:txBody>
      </p:sp>
      <p:sp>
        <p:nvSpPr>
          <p:cNvPr id="14" name="AutoShape 11">
            <a:extLst>
              <a:ext uri="{FF2B5EF4-FFF2-40B4-BE49-F238E27FC236}">
                <a16:creationId xmlns:a16="http://schemas.microsoft.com/office/drawing/2014/main" xmlns="" id="{E6EE45EE-DC0A-4E1E-8380-DA52A2A756D4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58968" y="2353801"/>
            <a:ext cx="3690205" cy="3192462"/>
          </a:xfrm>
          <a:prstGeom prst="roundRect">
            <a:avLst>
              <a:gd name="adj" fmla="val 16667"/>
            </a:avLst>
          </a:prstGeom>
          <a:solidFill>
            <a:srgbClr val="C0C0C0">
              <a:alpha val="0"/>
            </a:srgbClr>
          </a:solidFill>
          <a:ln w="19050" algn="ctr">
            <a:solidFill>
              <a:srgbClr val="FF0000"/>
            </a:solidFill>
            <a:round/>
          </a:ln>
        </p:spPr>
        <p:txBody>
          <a:bodyPr wrap="none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zh-CN" altLang="en-US" sz="2000" b="1" i="0" u="none" strike="noStrike" kern="1200" cap="none" spc="0" normalizeH="0" baseline="0" noProof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列表面板</a:t>
            </a:r>
          </a:p>
        </p:txBody>
      </p:sp>
      <p:sp>
        <p:nvSpPr>
          <p:cNvPr id="15" name="AutoShape 12">
            <a:extLst>
              <a:ext uri="{FF2B5EF4-FFF2-40B4-BE49-F238E27FC236}">
                <a16:creationId xmlns:a16="http://schemas.microsoft.com/office/drawing/2014/main" xmlns="" id="{A97EFADE-E8BC-49DB-935C-846F1739A1AE}"/>
              </a:ext>
            </a:extLst>
          </p:cNvPr>
          <p:cNvSpPr>
            <a:spLocks noChangeArrowheads="1"/>
          </p:cNvSpPr>
          <p:nvPr/>
        </p:nvSpPr>
        <p:spPr bwMode="auto">
          <a:xfrm>
            <a:off x="7257536" y="2314317"/>
            <a:ext cx="2055168" cy="3192462"/>
          </a:xfrm>
          <a:prstGeom prst="roundRect">
            <a:avLst>
              <a:gd name="adj" fmla="val 16667"/>
            </a:avLst>
          </a:prstGeom>
          <a:solidFill>
            <a:srgbClr val="C0C0C0">
              <a:alpha val="0"/>
            </a:srgbClr>
          </a:solidFill>
          <a:ln w="19050" algn="ctr">
            <a:solidFill>
              <a:srgbClr val="FF0000"/>
            </a:solidFill>
            <a:round/>
          </a:ln>
        </p:spPr>
        <p:txBody>
          <a:bodyPr wrap="none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zh-CN" alt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地址簿</a:t>
            </a:r>
          </a:p>
        </p:txBody>
      </p:sp>
      <p:sp>
        <p:nvSpPr>
          <p:cNvPr id="11" name="AutoShape 6">
            <a:extLst>
              <a:ext uri="{FF2B5EF4-FFF2-40B4-BE49-F238E27FC236}">
                <a16:creationId xmlns:a16="http://schemas.microsoft.com/office/drawing/2014/main" xmlns="" id="{12637074-B953-4353-A1A3-179B58DC44EF}"/>
              </a:ext>
            </a:extLst>
          </p:cNvPr>
          <p:cNvSpPr>
            <a:spLocks noChangeArrowheads="1"/>
          </p:cNvSpPr>
          <p:nvPr/>
        </p:nvSpPr>
        <p:spPr bwMode="auto">
          <a:xfrm>
            <a:off x="968683" y="2361754"/>
            <a:ext cx="2534626" cy="1612898"/>
          </a:xfrm>
          <a:prstGeom prst="roundRect">
            <a:avLst>
              <a:gd name="adj" fmla="val 16667"/>
            </a:avLst>
          </a:prstGeom>
          <a:solidFill>
            <a:srgbClr val="C0C0C0">
              <a:alpha val="0"/>
            </a:srgbClr>
          </a:solidFill>
          <a:ln w="19050" algn="ctr">
            <a:solidFill>
              <a:srgbClr val="FF0000"/>
            </a:solidFill>
            <a:round/>
          </a:ln>
        </p:spPr>
        <p:txBody>
          <a:bodyPr wrap="none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zh-CN" alt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会议列表</a:t>
            </a:r>
          </a:p>
        </p:txBody>
      </p:sp>
      <p:sp>
        <p:nvSpPr>
          <p:cNvPr id="12" name="AutoShape 8">
            <a:extLst>
              <a:ext uri="{FF2B5EF4-FFF2-40B4-BE49-F238E27FC236}">
                <a16:creationId xmlns:a16="http://schemas.microsoft.com/office/drawing/2014/main" xmlns="" id="{D1D2BB7F-8430-483F-BDF9-3A42064C33E9}"/>
              </a:ext>
            </a:extLst>
          </p:cNvPr>
          <p:cNvSpPr>
            <a:spLocks noChangeArrowheads="1"/>
          </p:cNvSpPr>
          <p:nvPr/>
        </p:nvSpPr>
        <p:spPr bwMode="auto">
          <a:xfrm>
            <a:off x="984584" y="3974652"/>
            <a:ext cx="2534626" cy="1579563"/>
          </a:xfrm>
          <a:prstGeom prst="roundRect">
            <a:avLst>
              <a:gd name="adj" fmla="val 16667"/>
            </a:avLst>
          </a:prstGeom>
          <a:solidFill>
            <a:srgbClr val="C0C0C0">
              <a:alpha val="0"/>
            </a:srgbClr>
          </a:solidFill>
          <a:ln w="19050" algn="ctr">
            <a:solidFill>
              <a:srgbClr val="FF0000"/>
            </a:solidFill>
            <a:round/>
          </a:ln>
        </p:spPr>
        <p:txBody>
          <a:bodyPr wrap="none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altLang="zh-CN" sz="20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RMX</a:t>
            </a:r>
            <a:r>
              <a:rPr kumimoji="0" lang="zh-CN" alt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管理</a:t>
            </a:r>
          </a:p>
        </p:txBody>
      </p:sp>
      <p:sp>
        <p:nvSpPr>
          <p:cNvPr id="13" name="Rectangle 9">
            <a:extLst>
              <a:ext uri="{FF2B5EF4-FFF2-40B4-BE49-F238E27FC236}">
                <a16:creationId xmlns:a16="http://schemas.microsoft.com/office/drawing/2014/main" xmlns="" id="{42752A48-EC38-4410-ABE4-4C316D35B96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72048" y="5578067"/>
            <a:ext cx="8280000" cy="540001"/>
          </a:xfrm>
          <a:prstGeom prst="rect">
            <a:avLst/>
          </a:prstGeom>
          <a:solidFill>
            <a:srgbClr val="C0C0C0">
              <a:alpha val="0"/>
            </a:srgbClr>
          </a:solidFill>
          <a:ln w="19050" algn="ctr">
            <a:solidFill>
              <a:srgbClr val="FF0000"/>
            </a:solidFill>
            <a:miter lim="800000"/>
          </a:ln>
        </p:spPr>
        <p:txBody>
          <a:bodyPr wrap="none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1200" cap="none" spc="0" normalizeH="0" baseline="0" noProof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017667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4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RMX500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型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MCU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基本操作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系统登录</a:t>
            </a:r>
          </a:p>
        </p:txBody>
      </p:sp>
      <p:sp>
        <p:nvSpPr>
          <p:cNvPr id="2" name="矩形 1">
            <a:extLst>
              <a:ext uri="{FF2B5EF4-FFF2-40B4-BE49-F238E27FC236}">
                <a16:creationId xmlns:a16="http://schemas.microsoft.com/office/drawing/2014/main" xmlns="" id="{20AB1783-B42A-422E-BB39-8B53495B86AC}"/>
              </a:ext>
            </a:extLst>
          </p:cNvPr>
          <p:cNvSpPr/>
          <p:nvPr/>
        </p:nvSpPr>
        <p:spPr>
          <a:xfrm>
            <a:off x="1079999" y="1260000"/>
            <a:ext cx="10080000" cy="10926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defTabSz="914400" fontAlgn="base"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运行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PC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上的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浏览器，在地址栏中输入：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 500 IP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地址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&gt;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然后回车</a:t>
            </a:r>
          </a:p>
          <a:p>
            <a:pPr lvl="0" defTabSz="914400" fontAlgn="base"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在欢迎界面，输入缺省的用户名（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POLYCOM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）和密码（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POLYCOM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）然后点击“登录”按钮进入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Web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配置主页</a:t>
            </a:r>
          </a:p>
        </p:txBody>
      </p:sp>
      <p:pic>
        <p:nvPicPr>
          <p:cNvPr id="6" name="图片 5" descr="图片2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164271" y="2498962"/>
            <a:ext cx="8536321" cy="33625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3147840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4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RMX500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型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MCU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基本操作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新建会议</a:t>
            </a:r>
          </a:p>
        </p:txBody>
      </p:sp>
      <p:sp>
        <p:nvSpPr>
          <p:cNvPr id="2" name="矩形 1">
            <a:extLst>
              <a:ext uri="{FF2B5EF4-FFF2-40B4-BE49-F238E27FC236}">
                <a16:creationId xmlns:a16="http://schemas.microsoft.com/office/drawing/2014/main" xmlns="" id="{20AB1783-B42A-422E-BB39-8B53495B86AC}"/>
              </a:ext>
            </a:extLst>
          </p:cNvPr>
          <p:cNvSpPr/>
          <p:nvPr/>
        </p:nvSpPr>
        <p:spPr>
          <a:xfrm>
            <a:off x="1079999" y="1260000"/>
            <a:ext cx="10080000" cy="43200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0" defTabSz="914400" eaLnBrk="0" hangingPunct="0">
              <a:spcBef>
                <a:spcPct val="50000"/>
              </a:spcBef>
              <a:buClrTx/>
              <a:buSzTx/>
              <a:buFontTx/>
              <a:defRPr/>
            </a:pPr>
            <a:r>
              <a:rPr lang="zh-CN" altLang="en-US" sz="2000" b="1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  <a:cs typeface="Arial" panose="020B0604020202020204" pitchFamily="34" charset="0"/>
              </a:rPr>
              <a:t>点击新建会议菜单，创建新的会议</a:t>
            </a:r>
          </a:p>
        </p:txBody>
      </p:sp>
      <p:pic>
        <p:nvPicPr>
          <p:cNvPr id="7" name="图片 6" descr="图片1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129085" y="1667109"/>
            <a:ext cx="8738483" cy="4976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6330270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4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RMX500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型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MCU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基本操作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新建会议</a:t>
            </a:r>
          </a:p>
        </p:txBody>
      </p:sp>
      <p:sp>
        <p:nvSpPr>
          <p:cNvPr id="2" name="矩形 1">
            <a:extLst>
              <a:ext uri="{FF2B5EF4-FFF2-40B4-BE49-F238E27FC236}">
                <a16:creationId xmlns:a16="http://schemas.microsoft.com/office/drawing/2014/main" xmlns="" id="{20AB1783-B42A-422E-BB39-8B53495B86AC}"/>
              </a:ext>
            </a:extLst>
          </p:cNvPr>
          <p:cNvSpPr/>
          <p:nvPr/>
        </p:nvSpPr>
        <p:spPr>
          <a:xfrm>
            <a:off x="9360000" y="1260000"/>
            <a:ext cx="2880000" cy="24468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defTabSz="914400" fontAlgn="base">
              <a:lnSpc>
                <a:spcPct val="80000"/>
              </a:lnSpc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选择对应的会议模板</a:t>
            </a:r>
          </a:p>
          <a:p>
            <a:pPr lvl="0" defTabSz="914400" fontAlgn="base">
              <a:lnSpc>
                <a:spcPct val="80000"/>
              </a:lnSpc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设置会议时长，依据系统版本，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V2.2</a:t>
            </a:r>
            <a:r>
              <a:rPr lang="zh-CN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之前版本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2</a:t>
            </a:r>
            <a:r>
              <a:rPr lang="zh-CN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小时，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V2.3</a:t>
            </a:r>
            <a:r>
              <a:rPr lang="zh-CN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版本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8</a:t>
            </a:r>
            <a:r>
              <a:rPr lang="zh-CN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小时，以后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V2.4</a:t>
            </a:r>
            <a:r>
              <a:rPr lang="zh-CN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可以自己模板里定义，最长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24</a:t>
            </a:r>
            <a:r>
              <a:rPr lang="zh-CN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小时</a:t>
            </a:r>
            <a:endParaRPr lang="zh-CN" altLang="en-US" sz="2000" b="1" kern="0" dirty="0">
              <a:solidFill>
                <a:schemeClr val="tx1">
                  <a:lumMod val="65000"/>
                  <a:lumOff val="3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lvl="0" defTabSz="914400" fontAlgn="base">
              <a:lnSpc>
                <a:spcPct val="80000"/>
              </a:lnSpc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会议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ID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和会议密码作为终端呼入使用</a:t>
            </a:r>
          </a:p>
          <a:p>
            <a:pPr lvl="0" defTabSz="914400" fontAlgn="base">
              <a:lnSpc>
                <a:spcPct val="80000"/>
              </a:lnSpc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手动呼出和自动呼出</a:t>
            </a:r>
            <a:endParaRPr lang="en-US" altLang="zh-CN" sz="2000" b="1" kern="0" dirty="0">
              <a:solidFill>
                <a:schemeClr val="tx1">
                  <a:lumMod val="65000"/>
                  <a:lumOff val="3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lvl="0" defTabSz="914400" fontAlgn="base">
              <a:lnSpc>
                <a:spcPct val="80000"/>
              </a:lnSpc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自动重邀：断线后自动呼叫终端，可设置呼叫次数和每次呼叫间隔的时间</a:t>
            </a:r>
            <a:endParaRPr lang="en-US" altLang="zh-CN" sz="2000" b="1" kern="0" dirty="0">
              <a:solidFill>
                <a:schemeClr val="tx1">
                  <a:lumMod val="65000"/>
                  <a:lumOff val="3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lvl="0" defTabSz="914400" fontAlgn="base">
              <a:lnSpc>
                <a:spcPct val="80000"/>
              </a:lnSpc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显示状态为“断开”的与会者将不会被邀请。查看与会者状态，若断开原因为“拒绝”的与会者也将不会被邀请</a:t>
            </a:r>
          </a:p>
        </p:txBody>
      </p:sp>
      <p:pic>
        <p:nvPicPr>
          <p:cNvPr id="7" name="Picture 2">
            <a:extLst>
              <a:ext uri="{FF2B5EF4-FFF2-40B4-BE49-F238E27FC236}">
                <a16:creationId xmlns:a16="http://schemas.microsoft.com/office/drawing/2014/main" xmlns="" id="{0D0DAFD6-2FC4-4BA7-BFA8-FA3A2B7C064E}"/>
              </a:ext>
            </a:extLst>
          </p:cNvPr>
          <p:cNvPicPr>
            <a:picLocks noChangeAspect="1"/>
          </p:cNvPicPr>
          <p:nvPr/>
        </p:nvPicPr>
        <p:blipFill>
          <a:blip r:embed="rId2" cstate="print"/>
          <a:srcRect t="7425" r="9326" b="35741"/>
          <a:stretch>
            <a:fillRect/>
          </a:stretch>
        </p:blipFill>
        <p:spPr>
          <a:xfrm>
            <a:off x="1080000" y="1260000"/>
            <a:ext cx="8280000" cy="5058000"/>
          </a:xfrm>
          <a:prstGeom prst="rect">
            <a:avLst/>
          </a:prstGeom>
          <a:noFill/>
          <a:ln w="9525">
            <a:noFill/>
          </a:ln>
        </p:spPr>
      </p:pic>
    </p:spTree>
    <p:extLst>
      <p:ext uri="{BB962C8B-B14F-4D97-AF65-F5344CB8AC3E}">
        <p14:creationId xmlns:p14="http://schemas.microsoft.com/office/powerpoint/2010/main" xmlns="" val="12751911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4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RMX500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型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MCU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基本操作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新建会议</a:t>
            </a:r>
          </a:p>
        </p:txBody>
      </p:sp>
      <p:pic>
        <p:nvPicPr>
          <p:cNvPr id="7" name="Picture 26" descr="111">
            <a:extLst>
              <a:ext uri="{FF2B5EF4-FFF2-40B4-BE49-F238E27FC236}">
                <a16:creationId xmlns:a16="http://schemas.microsoft.com/office/drawing/2014/main" xmlns="" id="{EA5DEDA6-4D2A-4FA0-AA4D-B75DC71AA584}"/>
              </a:ext>
            </a:extLst>
          </p:cNvPr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079997" y="1259999"/>
            <a:ext cx="8280003" cy="144000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3" name="矩形 2">
            <a:extLst>
              <a:ext uri="{FF2B5EF4-FFF2-40B4-BE49-F238E27FC236}">
                <a16:creationId xmlns:a16="http://schemas.microsoft.com/office/drawing/2014/main" xmlns="" id="{8A29ED95-B280-4E22-A5AD-D9AC1FA4B1A2}"/>
              </a:ext>
            </a:extLst>
          </p:cNvPr>
          <p:cNvSpPr/>
          <p:nvPr/>
        </p:nvSpPr>
        <p:spPr>
          <a:xfrm>
            <a:off x="9412664" y="1259999"/>
            <a:ext cx="2580862" cy="2400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defTabSz="914400" fontAlgn="base"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新建会议时添加终端和会议中添加终端</a:t>
            </a:r>
            <a:endParaRPr lang="en-US" altLang="zh-CN" sz="2000" b="1" kern="0" dirty="0">
              <a:solidFill>
                <a:schemeClr val="tx1">
                  <a:lumMod val="65000"/>
                  <a:lumOff val="3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  <a:p>
            <a:pPr lvl="0" defTabSz="914400" fontAlgn="base"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指定视频流，自动选择最优视频流</a:t>
            </a:r>
          </a:p>
          <a:p>
            <a:pPr lvl="0" defTabSz="914400" fontAlgn="base">
              <a:spcBef>
                <a:spcPts val="600"/>
              </a:spcBef>
              <a:spcAft>
                <a:spcPct val="0"/>
              </a:spcAft>
              <a:buSzPct val="100000"/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选择操作支持“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Ctrl”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、“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Shift”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组合键</a:t>
            </a:r>
          </a:p>
        </p:txBody>
      </p:sp>
      <p:pic>
        <p:nvPicPr>
          <p:cNvPr id="9" name="图片 8" descr="图片3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068918" y="2929006"/>
            <a:ext cx="8305670" cy="31627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40174136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4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RMX500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型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MCU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基本操作</a:t>
            </a:r>
            <a:r>
              <a:rPr lang="en-US" altLang="zh-CN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——</a:t>
            </a:r>
            <a:r>
              <a:rPr lang="zh-CN" altLang="en-US" sz="2800" b="1" dirty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会议管理</a:t>
            </a:r>
          </a:p>
        </p:txBody>
      </p:sp>
      <p:sp>
        <p:nvSpPr>
          <p:cNvPr id="3" name="矩形 2">
            <a:extLst>
              <a:ext uri="{FF2B5EF4-FFF2-40B4-BE49-F238E27FC236}">
                <a16:creationId xmlns:a16="http://schemas.microsoft.com/office/drawing/2014/main" xmlns="" id="{8A29ED95-B280-4E22-A5AD-D9AC1FA4B1A2}"/>
              </a:ext>
            </a:extLst>
          </p:cNvPr>
          <p:cNvSpPr/>
          <p:nvPr/>
        </p:nvSpPr>
        <p:spPr>
          <a:xfrm>
            <a:off x="1080000" y="3805451"/>
            <a:ext cx="8280000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 defTabSz="914400" fontAlgn="base">
              <a:spcBef>
                <a:spcPts val="600"/>
              </a:spcBef>
              <a:spcAft>
                <a:spcPct val="0"/>
              </a:spcAft>
              <a:buSzPct val="100000"/>
              <a:buBlip>
                <a:blip r:embed="rId2"/>
              </a:buBlip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选择操作支持“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Ctrl”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、“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Shift”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键，可实现批量操作</a:t>
            </a:r>
          </a:p>
          <a:p>
            <a:pPr marL="342900" lvl="0" indent="-342900" defTabSz="914400" fontAlgn="base">
              <a:spcBef>
                <a:spcPts val="600"/>
              </a:spcBef>
              <a:spcAft>
                <a:spcPct val="0"/>
              </a:spcAft>
              <a:buSzPct val="100000"/>
              <a:buBlip>
                <a:blip r:embed="rId2"/>
              </a:buBlip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支持视频预览</a:t>
            </a:r>
          </a:p>
          <a:p>
            <a:pPr marL="342900" lvl="0" indent="-342900" defTabSz="914400" fontAlgn="base">
              <a:spcBef>
                <a:spcPts val="600"/>
              </a:spcBef>
              <a:spcAft>
                <a:spcPct val="0"/>
              </a:spcAft>
              <a:buSzPct val="100000"/>
              <a:buBlip>
                <a:blip r:embed="rId2"/>
              </a:buBlip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双流自由发送，不需设置发言权。点击“中断</a:t>
            </a:r>
            <a:r>
              <a:rPr lang="en-US" altLang="zh-CN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H.239”</a:t>
            </a: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 手动断开双流</a:t>
            </a:r>
          </a:p>
          <a:p>
            <a:pPr marL="342900" lvl="0" indent="-342900" defTabSz="914400" fontAlgn="base">
              <a:spcBef>
                <a:spcPts val="600"/>
              </a:spcBef>
              <a:spcAft>
                <a:spcPct val="0"/>
              </a:spcAft>
              <a:buSzPct val="100000"/>
              <a:buBlip>
                <a:blip r:embed="rId2"/>
              </a:buBlip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可监控终端本地音频状态</a:t>
            </a:r>
          </a:p>
          <a:p>
            <a:pPr marL="342900" lvl="0" indent="-342900" defTabSz="914400" fontAlgn="base">
              <a:spcBef>
                <a:spcPts val="600"/>
              </a:spcBef>
              <a:spcAft>
                <a:spcPct val="0"/>
              </a:spcAft>
              <a:buSzPct val="100000"/>
              <a:buBlip>
                <a:blip r:embed="rId2"/>
              </a:buBlip>
              <a:defRPr/>
            </a:pPr>
            <a:r>
              <a:rPr lang="zh-CN" altLang="en-US" sz="2000" b="1" kern="0" dirty="0">
                <a:solidFill>
                  <a:schemeClr val="tx1">
                    <a:lumMod val="65000"/>
                    <a:lumOff val="3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绿色的勾表明当前正在发送双流的会场</a:t>
            </a:r>
          </a:p>
        </p:txBody>
      </p:sp>
      <p:pic>
        <p:nvPicPr>
          <p:cNvPr id="7" name="图片 6" descr="图片4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925794" y="1296614"/>
            <a:ext cx="8424939" cy="21815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7712148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图片 2" descr="四级组网拓扑图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049573" y="1304014"/>
            <a:ext cx="9452638" cy="5458570"/>
          </a:xfrm>
          <a:prstGeom prst="rect">
            <a:avLst/>
          </a:prstGeom>
        </p:spPr>
      </p:pic>
      <p:sp>
        <p:nvSpPr>
          <p:cNvPr id="5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 smtClean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5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6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四级组网拓扑图</a:t>
            </a:r>
            <a:endParaRPr lang="zh-CN" altLang="en-US" sz="2800" b="1" dirty="0">
              <a:solidFill>
                <a:schemeClr val="bg1">
                  <a:lumMod val="75000"/>
                  <a:lumOff val="2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8674924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 smtClean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6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各市县区</a:t>
            </a:r>
            <a:r>
              <a:rPr lang="en-US" altLang="zh-CN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IP</a:t>
            </a:r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分配规则</a:t>
            </a:r>
            <a:endParaRPr lang="zh-CN" altLang="en-US" sz="2800" b="1" dirty="0">
              <a:solidFill>
                <a:schemeClr val="bg1">
                  <a:lumMod val="75000"/>
                  <a:lumOff val="2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6" name="标题 5"/>
          <p:cNvSpPr>
            <a:spLocks noGrp="1"/>
          </p:cNvSpPr>
          <p:nvPr>
            <p:ph type="ctrTitle"/>
          </p:nvPr>
        </p:nvSpPr>
        <p:spPr>
          <a:xfrm>
            <a:off x="1067491" y="2537128"/>
            <a:ext cx="8825658" cy="3329581"/>
          </a:xfrm>
        </p:spPr>
        <p:txBody>
          <a:bodyPr/>
          <a:lstStyle/>
          <a:p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办公网网关：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10.75.XXX.33   255.255.255.224     </a:t>
            </a:r>
            <a:b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</a:br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可用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IP</a:t>
            </a:r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范围： 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34-61 </a:t>
            </a:r>
            <a:b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</a:b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/>
            </a:r>
            <a:b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</a:br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视频网关：    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10.75.XXX.1       255.255.255.240 </a:t>
            </a:r>
            <a:b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</a:br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视频终端：    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10.75.XXX.2      </a:t>
            </a:r>
            <a:b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</a:br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可用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IP</a:t>
            </a:r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范围：  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2-13</a:t>
            </a:r>
            <a:b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</a:b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/>
            </a:r>
            <a:b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</a:br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区县防火墙：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10.75.XXX.18    </a:t>
            </a:r>
            <a:b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</a:br>
            <a:r>
              <a:rPr lang="zh-CN" altLang="en-US" sz="2800" dirty="0" smtClean="0">
                <a:latin typeface="微软雅黑" pitchFamily="34" charset="-122"/>
                <a:ea typeface="微软雅黑" pitchFamily="34" charset="-122"/>
              </a:rPr>
              <a:t>电子政务网交换机：</a:t>
            </a:r>
            <a:r>
              <a:rPr lang="en-US" altLang="zh-CN" sz="2800" dirty="0" smtClean="0">
                <a:latin typeface="微软雅黑" pitchFamily="34" charset="-122"/>
                <a:ea typeface="微软雅黑" pitchFamily="34" charset="-122"/>
              </a:rPr>
              <a:t>10.75.XXX.17</a:t>
            </a:r>
            <a:endParaRPr lang="zh-CN" altLang="en-US" sz="2800" dirty="0">
              <a:latin typeface="微软雅黑" pitchFamily="34" charset="-122"/>
              <a:ea typeface="微软雅黑" pitchFamily="3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8674924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 smtClean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7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网络问题判断与处理</a:t>
            </a:r>
            <a:endParaRPr lang="zh-CN" altLang="en-US" sz="2800" b="1" dirty="0">
              <a:solidFill>
                <a:schemeClr val="bg1">
                  <a:lumMod val="75000"/>
                  <a:lumOff val="2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431235" y="2115047"/>
            <a:ext cx="10815012" cy="424731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1.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办公网网络不通（收文电脑无法打开公文传输平台或核对系统无法使用）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   在电脑上命令行窗口输入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ping 10.75.XXX.33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测试电脑到本地网关线路是否正常。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   如果到本地网关不通，请检查电脑网线到本地交换机是否中断（或插错接口）。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   如果本地网关有回包则继续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ping 10.75.XXX.18(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防火墙地址）。同样如果有回包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   则表示网关到防火墙线路没有问题，不通就检查网关与防火墙设备网线是否连接正常。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   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最后，如果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10.75.XXX.33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和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ping 10.75.XXX.18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都是通的，请继续测试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ping 10.75.XXX.17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，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   这个地址设备在当地的电子政务办如果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10.75.XXX.17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不通请联系电子政务办检查到本地的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   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电子政务外网链路是不是有问题。以上地址都能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ping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通的情况下，问题可能出在市局到省厅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   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的线路或者省厅服务器故障。</a:t>
            </a:r>
            <a:endParaRPr lang="zh-CN" altLang="en-US" sz="2000" dirty="0">
              <a:latin typeface="微软雅黑" pitchFamily="34" charset="-122"/>
              <a:ea typeface="微软雅黑" pitchFamily="3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8674924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文本框 3">
            <a:extLst>
              <a:ext uri="{FF2B5EF4-FFF2-40B4-BE49-F238E27FC236}">
                <a16:creationId xmlns:a16="http://schemas.microsoft.com/office/drawing/2014/main" xmlns="" id="{20D7155B-6DD8-43B1-9736-86EF84254B83}"/>
              </a:ext>
            </a:extLst>
          </p:cNvPr>
          <p:cNvSpPr txBox="1">
            <a:spLocks noChangeAspect="1"/>
          </p:cNvSpPr>
          <p:nvPr/>
        </p:nvSpPr>
        <p:spPr>
          <a:xfrm>
            <a:off x="1080000" y="540000"/>
            <a:ext cx="1080000" cy="540000"/>
          </a:xfrm>
          <a:prstGeom prst="rect">
            <a:avLst/>
          </a:prstGeom>
          <a:solidFill>
            <a:schemeClr val="accent1"/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en-US" altLang="zh-CN" sz="2800" dirty="0" smtClean="0">
                <a:ln>
                  <a:gradFill>
                    <a:gsLst>
                      <a:gs pos="0">
                        <a:schemeClr val="accent1">
                          <a:lumMod val="5000"/>
                          <a:lumOff val="95000"/>
                        </a:schemeClr>
                      </a:gs>
                      <a:gs pos="74000">
                        <a:schemeClr val="accent1">
                          <a:lumMod val="45000"/>
                          <a:lumOff val="55000"/>
                        </a:schemeClr>
                      </a:gs>
                      <a:gs pos="83000">
                        <a:schemeClr val="accent1">
                          <a:lumMod val="45000"/>
                          <a:lumOff val="55000"/>
                        </a:schemeClr>
                      </a:gs>
                      <a:gs pos="100000">
                        <a:schemeClr val="accent1">
                          <a:lumMod val="30000"/>
                          <a:lumOff val="70000"/>
                        </a:schemeClr>
                      </a:gs>
                    </a:gsLst>
                    <a:lin ang="5400000" scaled="1"/>
                  </a:gradFill>
                </a:ln>
                <a:latin typeface="Arial Black" panose="020B0A04020102020204" pitchFamily="34" charset="0"/>
              </a:rPr>
              <a:t>7</a:t>
            </a:r>
            <a:endParaRPr lang="zh-CN" altLang="en-US" sz="2800" dirty="0">
              <a:ln>
                <a:gradFill>
                  <a:gsLst>
                    <a:gs pos="0">
                      <a:schemeClr val="accent1">
                        <a:lumMod val="5000"/>
                        <a:lumOff val="95000"/>
                      </a:schemeClr>
                    </a:gs>
                    <a:gs pos="74000">
                      <a:schemeClr val="accent1">
                        <a:lumMod val="45000"/>
                        <a:lumOff val="55000"/>
                      </a:schemeClr>
                    </a:gs>
                    <a:gs pos="83000">
                      <a:schemeClr val="accent1">
                        <a:lumMod val="45000"/>
                        <a:lumOff val="55000"/>
                      </a:schemeClr>
                    </a:gs>
                    <a:gs pos="100000">
                      <a:schemeClr val="accent1">
                        <a:lumMod val="30000"/>
                        <a:lumOff val="70000"/>
                      </a:schemeClr>
                    </a:gs>
                  </a:gsLst>
                  <a:lin ang="5400000" scaled="1"/>
                </a:gradFill>
              </a:ln>
              <a:latin typeface="Arial Black" panose="020B0A04020102020204" pitchFamily="34" charset="0"/>
            </a:endParaRPr>
          </a:p>
        </p:txBody>
      </p:sp>
      <p:sp>
        <p:nvSpPr>
          <p:cNvPr id="5" name="文本框 4">
            <a:extLst>
              <a:ext uri="{FF2B5EF4-FFF2-40B4-BE49-F238E27FC236}">
                <a16:creationId xmlns:a16="http://schemas.microsoft.com/office/drawing/2014/main" xmlns="" id="{83F40261-9487-415D-B0FA-26F08C52FF20}"/>
              </a:ext>
            </a:extLst>
          </p:cNvPr>
          <p:cNvSpPr txBox="1">
            <a:spLocks/>
          </p:cNvSpPr>
          <p:nvPr/>
        </p:nvSpPr>
        <p:spPr>
          <a:xfrm>
            <a:off x="2160000" y="540000"/>
            <a:ext cx="7200000" cy="5400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 rtlCol="0" anchor="ctr" anchorCtr="0">
            <a:spAutoFit/>
          </a:bodyPr>
          <a:lstStyle/>
          <a:p>
            <a:pPr algn="ctr"/>
            <a:r>
              <a:rPr lang="zh-CN" altLang="en-US" sz="2800" b="1" dirty="0" smtClean="0">
                <a:solidFill>
                  <a:schemeClr val="bg1">
                    <a:lumMod val="75000"/>
                    <a:lumOff val="25000"/>
                  </a:schemeClr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网络问题判断与处理</a:t>
            </a:r>
            <a:endParaRPr lang="zh-CN" altLang="en-US" sz="2800" b="1" dirty="0">
              <a:solidFill>
                <a:schemeClr val="bg1">
                  <a:lumMod val="75000"/>
                  <a:lumOff val="25000"/>
                </a:schemeClr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081377" y="2115045"/>
            <a:ext cx="10583186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2.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视频终端不通</a:t>
            </a:r>
            <a:endParaRPr lang="en-US" altLang="zh-CN" sz="2000" dirty="0" smtClean="0">
              <a:latin typeface="微软雅黑" pitchFamily="34" charset="-122"/>
              <a:ea typeface="微软雅黑" pitchFamily="34" charset="-122"/>
            </a:endParaRPr>
          </a:p>
          <a:p>
            <a:pPr>
              <a:lnSpc>
                <a:spcPct val="150000"/>
              </a:lnSpc>
            </a:pP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请检查视频终端是否正常运行（电视机是否能正常显示本地画面），机器背后网线是否亮灯，灯灭则网线连接不正常，更换网线或者水晶头。灯亮省厅还是无法呼上终端，首先确认视频终端连接到本地交换机的线路是否有改动，视频终端只能连接交换机上固定的端口才能正常通讯。还可以用公文电脑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PING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一下</a:t>
            </a:r>
            <a:r>
              <a:rPr lang="en-US" altLang="zh-CN" sz="2000" dirty="0" smtClean="0">
                <a:latin typeface="微软雅黑" pitchFamily="34" charset="-122"/>
                <a:ea typeface="微软雅黑" pitchFamily="34" charset="-122"/>
              </a:rPr>
              <a:t>10.75.XXX.17</a:t>
            </a:r>
            <a:r>
              <a:rPr lang="zh-CN" altLang="en-US" sz="2000" dirty="0" smtClean="0">
                <a:latin typeface="微软雅黑" pitchFamily="34" charset="-122"/>
                <a:ea typeface="微软雅黑" pitchFamily="34" charset="-122"/>
              </a:rPr>
              <a:t>检查到本地的电子政务外网是否连通，如果不通需联系本地电子政务办查找网络故障。</a:t>
            </a:r>
            <a:endParaRPr lang="zh-CN" altLang="en-US" sz="2000" dirty="0">
              <a:latin typeface="微软雅黑" pitchFamily="34" charset="-122"/>
              <a:ea typeface="微软雅黑" pitchFamily="3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8674924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文本框 3">
            <a:extLst>
              <a:ext uri="{FF2B5EF4-FFF2-40B4-BE49-F238E27FC236}">
                <a16:creationId xmlns:a16="http://schemas.microsoft.com/office/drawing/2014/main" xmlns="" id="{10C7AD9B-35D9-4842-B056-3948939B87DF}"/>
              </a:ext>
            </a:extLst>
          </p:cNvPr>
          <p:cNvSpPr txBox="1"/>
          <p:nvPr/>
        </p:nvSpPr>
        <p:spPr>
          <a:xfrm>
            <a:off x="5000846" y="3013501"/>
            <a:ext cx="219030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zh-CN" altLang="en-US" sz="4800" b="1" dirty="0">
                <a:latin typeface="微软雅黑" panose="020B0503020204020204" pitchFamily="34" charset="-122"/>
                <a:ea typeface="微软雅黑" panose="020B0503020204020204" pitchFamily="34" charset="-122"/>
              </a:rPr>
              <a:t>谢谢</a:t>
            </a:r>
          </a:p>
        </p:txBody>
      </p:sp>
    </p:spTree>
    <p:extLst>
      <p:ext uri="{BB962C8B-B14F-4D97-AF65-F5344CB8AC3E}">
        <p14:creationId xmlns:p14="http://schemas.microsoft.com/office/powerpoint/2010/main" xmlns="" val="28674924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离子">
  <a:themeElements>
    <a:clrScheme name="离子">
      <a:dk1>
        <a:sysClr val="windowText" lastClr="000000"/>
      </a:dk1>
      <a:lt1>
        <a:sysClr val="window" lastClr="FFFFFF"/>
      </a:lt1>
      <a:dk2>
        <a:srgbClr val="1E5155"/>
      </a:dk2>
      <a:lt2>
        <a:srgbClr val="EBEBEB"/>
      </a:lt2>
      <a:accent1>
        <a:srgbClr val="B01513"/>
      </a:accent1>
      <a:accent2>
        <a:srgbClr val="EA6312"/>
      </a:accent2>
      <a:accent3>
        <a:srgbClr val="E6B729"/>
      </a:accent3>
      <a:accent4>
        <a:srgbClr val="6AAC90"/>
      </a:accent4>
      <a:accent5>
        <a:srgbClr val="54849A"/>
      </a:accent5>
      <a:accent6>
        <a:srgbClr val="9E5E9B"/>
      </a:accent6>
      <a:hlink>
        <a:srgbClr val="58C1BA"/>
      </a:hlink>
      <a:folHlink>
        <a:srgbClr val="9DFFCB"/>
      </a:folHlink>
    </a:clrScheme>
    <a:fontScheme name="离子">
      <a:majorFont>
        <a:latin typeface="Century Gothic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离子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7000"/>
                <a:hueMod val="88000"/>
                <a:satMod val="130000"/>
                <a:lumMod val="124000"/>
              </a:schemeClr>
            </a:gs>
            <a:gs pos="100000">
              <a:schemeClr val="phClr">
                <a:tint val="96000"/>
                <a:shade val="88000"/>
                <a:hueMod val="108000"/>
                <a:satMod val="164000"/>
                <a:lumMod val="7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108000"/>
                <a:satMod val="164000"/>
                <a:lumMod val="74000"/>
              </a:schemeClr>
              <a:schemeClr val="phClr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Ion" id="{B8441ADB-2E43-4AF7-B97A-BD870242C6A8}" vid="{292E63A9-BB86-4E3D-B92A-7223C6510D2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</Template>
  <TotalTime>186</TotalTime>
  <Words>1562</Words>
  <Application>Microsoft Office PowerPoint</Application>
  <PresentationFormat>自定义</PresentationFormat>
  <Paragraphs>127</Paragraphs>
  <Slides>27</Slides>
  <Notes>0</Notes>
  <HiddenSlides>0</HiddenSlides>
  <MMClips>0</MMClips>
  <ScaleCrop>false</ScaleCrop>
  <HeadingPairs>
    <vt:vector size="4" baseType="variant">
      <vt:variant>
        <vt:lpstr>主题</vt:lpstr>
      </vt:variant>
      <vt:variant>
        <vt:i4>1</vt:i4>
      </vt:variant>
      <vt:variant>
        <vt:lpstr>幻灯片标题</vt:lpstr>
      </vt:variant>
      <vt:variant>
        <vt:i4>27</vt:i4>
      </vt:variant>
    </vt:vector>
  </HeadingPairs>
  <TitlesOfParts>
    <vt:vector size="28" baseType="lpstr">
      <vt:lpstr>离子</vt:lpstr>
      <vt:lpstr>湖南省民政厅        视频会议系统基础培训</vt:lpstr>
      <vt:lpstr>幻灯片 2</vt:lpstr>
      <vt:lpstr>幻灯片 3</vt:lpstr>
      <vt:lpstr>幻灯片 4</vt:lpstr>
      <vt:lpstr>幻灯片 5</vt:lpstr>
      <vt:lpstr>幻灯片 6</vt:lpstr>
      <vt:lpstr>幻灯片 7</vt:lpstr>
      <vt:lpstr>幻灯片 8</vt:lpstr>
      <vt:lpstr>幻灯片 9</vt:lpstr>
      <vt:lpstr>幻灯片 10</vt:lpstr>
      <vt:lpstr>幻灯片 11</vt:lpstr>
      <vt:lpstr>幻灯片 12</vt:lpstr>
      <vt:lpstr>幻灯片 13</vt:lpstr>
      <vt:lpstr>幻灯片 14</vt:lpstr>
      <vt:lpstr>幻灯片 15</vt:lpstr>
      <vt:lpstr>幻灯片 16</vt:lpstr>
      <vt:lpstr>幻灯片 17</vt:lpstr>
      <vt:lpstr>幻灯片 18</vt:lpstr>
      <vt:lpstr>幻灯片 19</vt:lpstr>
      <vt:lpstr>幻灯片 20</vt:lpstr>
      <vt:lpstr>幻灯片 21</vt:lpstr>
      <vt:lpstr>幻灯片 22</vt:lpstr>
      <vt:lpstr>幻灯片 23</vt:lpstr>
      <vt:lpstr>办公网网关：10.75.XXX.33   255.255.255.224      可用IP范围： 34-61   视频网关：    10.75.XXX.1       255.255.255.240  视频终端：    10.75.XXX.2       可用IP范围：  2-13  区县防火墙：10.75.XXX.18     电子政务网交换机：10.75.XXX.17</vt:lpstr>
      <vt:lpstr>幻灯片 25</vt:lpstr>
      <vt:lpstr>幻灯片 26</vt:lpstr>
      <vt:lpstr>幻灯片 27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37425</dc:creator>
  <cp:lastModifiedBy>dreamsummit</cp:lastModifiedBy>
  <cp:revision>41</cp:revision>
  <dcterms:created xsi:type="dcterms:W3CDTF">2019-12-02T08:03:48Z</dcterms:created>
  <dcterms:modified xsi:type="dcterms:W3CDTF">2019-12-04T00:49:09Z</dcterms:modified>
</cp:coreProperties>
</file>