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8" r:id="rId2"/>
    <p:sldId id="260" r:id="rId3"/>
    <p:sldId id="278"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2" r:id="rId25"/>
    <p:sldId id="313" r:id="rId26"/>
    <p:sldId id="314" r:id="rId27"/>
    <p:sldId id="315" r:id="rId28"/>
    <p:sldId id="316" r:id="rId29"/>
    <p:sldId id="317" r:id="rId30"/>
    <p:sldId id="318" r:id="rId31"/>
    <p:sldId id="320" r:id="rId32"/>
    <p:sldId id="321" r:id="rId33"/>
    <p:sldId id="322" r:id="rId34"/>
    <p:sldId id="323" r:id="rId35"/>
    <p:sldId id="324" r:id="rId36"/>
    <p:sldId id="325" r:id="rId37"/>
    <p:sldId id="275"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5FC1"/>
    <a:srgbClr val="BF1B1C"/>
    <a:srgbClr val="FFFBF0"/>
    <a:srgbClr val="F6F3A4"/>
    <a:srgbClr val="F5BE61"/>
    <a:srgbClr val="F5D3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80" autoAdjust="0"/>
    <p:restoredTop sz="94660"/>
  </p:normalViewPr>
  <p:slideViewPr>
    <p:cSldViewPr snapToGrid="0" showGuides="1">
      <p:cViewPr varScale="1">
        <p:scale>
          <a:sx n="63" d="100"/>
          <a:sy n="63" d="100"/>
        </p:scale>
        <p:origin x="-64" y="-168"/>
      </p:cViewPr>
      <p:guideLst>
        <p:guide orient="horz" pos="217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BBE6F-ADC6-4907-952B-BA8DB373DC9D}" type="datetimeFigureOut">
              <a:rPr lang="zh-CN" altLang="en-US" smtClean="0"/>
              <a:t>2019/8/1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7DC2D2-9210-488B-9F5C-39503A45F775}" type="slidenum">
              <a:rPr lang="zh-CN" altLang="en-US" smtClean="0"/>
              <a:t>‹#›</a:t>
            </a:fld>
            <a:endParaRPr lang="zh-CN" altLang="en-US"/>
          </a:p>
        </p:txBody>
      </p:sp>
    </p:spTree>
    <p:extLst>
      <p:ext uri="{BB962C8B-B14F-4D97-AF65-F5344CB8AC3E}">
        <p14:creationId xmlns:p14="http://schemas.microsoft.com/office/powerpoint/2010/main" val="3521135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BF1B1C"/>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F314C-22A9-4BC6-A992-D03D10409FC5}"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F314C-22A9-4BC6-A992-D03D10409FC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F314C-22A9-4BC6-A992-D03D10409FC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F314C-22A9-4BC6-A992-D03D10409FC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rgbClr val="BF1B1C"/>
        </a:solid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F314C-22A9-4BC6-A992-D03D10409FC5}" type="slidenum">
              <a:rPr lang="zh-CN" altLang="en-US" smtClean="0"/>
              <a:t>‹#›</a:t>
            </a:fld>
            <a:endParaRPr lang="zh-CN" altLang="en-US"/>
          </a:p>
        </p:txBody>
      </p:sp>
      <p:sp>
        <p:nvSpPr>
          <p:cNvPr id="11" name="PA-文本框 14"/>
          <p:cNvSpPr txBox="1"/>
          <p:nvPr userDrawn="1">
            <p:custDataLst>
              <p:tags r:id="rId1"/>
            </p:custDataLst>
          </p:nvPr>
        </p:nvSpPr>
        <p:spPr>
          <a:xfrm>
            <a:off x="501739" y="427578"/>
            <a:ext cx="694601" cy="831707"/>
          </a:xfrm>
          <a:custGeom>
            <a:avLst/>
            <a:gdLst/>
            <a:ahLst/>
            <a:cxnLst/>
            <a:rect l="l" t="t" r="r" b="b"/>
            <a:pathLst>
              <a:path w="2509266" h="3004566">
                <a:moveTo>
                  <a:pt x="2469071" y="2924175"/>
                </a:moveTo>
                <a:cubicBezTo>
                  <a:pt x="2480338" y="2924479"/>
                  <a:pt x="2489777" y="2928438"/>
                  <a:pt x="2497390" y="2936051"/>
                </a:cubicBezTo>
                <a:cubicBezTo>
                  <a:pt x="2505003" y="2943664"/>
                  <a:pt x="2508962" y="2953103"/>
                  <a:pt x="2509266" y="2964370"/>
                </a:cubicBezTo>
                <a:cubicBezTo>
                  <a:pt x="2508962" y="2975637"/>
                  <a:pt x="2505003" y="2985077"/>
                  <a:pt x="2497390" y="2992690"/>
                </a:cubicBezTo>
                <a:cubicBezTo>
                  <a:pt x="2489777" y="3000303"/>
                  <a:pt x="2480338" y="3004261"/>
                  <a:pt x="2469071" y="3004566"/>
                </a:cubicBezTo>
                <a:cubicBezTo>
                  <a:pt x="2457804" y="3004261"/>
                  <a:pt x="2448364" y="3000303"/>
                  <a:pt x="2440751" y="2992690"/>
                </a:cubicBezTo>
                <a:cubicBezTo>
                  <a:pt x="2433138" y="2985077"/>
                  <a:pt x="2429180" y="2975637"/>
                  <a:pt x="2428875" y="2964370"/>
                </a:cubicBezTo>
                <a:cubicBezTo>
                  <a:pt x="2429180" y="2953103"/>
                  <a:pt x="2433138" y="2943664"/>
                  <a:pt x="2440751" y="2936051"/>
                </a:cubicBezTo>
                <a:cubicBezTo>
                  <a:pt x="2448364" y="2928438"/>
                  <a:pt x="2457804" y="2924479"/>
                  <a:pt x="2469071" y="2924175"/>
                </a:cubicBezTo>
                <a:close/>
                <a:moveTo>
                  <a:pt x="1983296" y="2924175"/>
                </a:moveTo>
                <a:cubicBezTo>
                  <a:pt x="1994562" y="2924479"/>
                  <a:pt x="2004002" y="2928438"/>
                  <a:pt x="2011615" y="2936051"/>
                </a:cubicBezTo>
                <a:cubicBezTo>
                  <a:pt x="2019228" y="2943664"/>
                  <a:pt x="2023187" y="2953103"/>
                  <a:pt x="2023491" y="2964370"/>
                </a:cubicBezTo>
                <a:cubicBezTo>
                  <a:pt x="2023187" y="2975637"/>
                  <a:pt x="2019228" y="2985077"/>
                  <a:pt x="2011615" y="2992690"/>
                </a:cubicBezTo>
                <a:cubicBezTo>
                  <a:pt x="2004002" y="3000303"/>
                  <a:pt x="1994563" y="3004261"/>
                  <a:pt x="1983296" y="3004566"/>
                </a:cubicBezTo>
                <a:cubicBezTo>
                  <a:pt x="1972029" y="3004261"/>
                  <a:pt x="1962589" y="3000303"/>
                  <a:pt x="1954976" y="2992690"/>
                </a:cubicBezTo>
                <a:cubicBezTo>
                  <a:pt x="1947363" y="2985077"/>
                  <a:pt x="1943405" y="2975637"/>
                  <a:pt x="1943100" y="2964370"/>
                </a:cubicBezTo>
                <a:cubicBezTo>
                  <a:pt x="1943405" y="2953103"/>
                  <a:pt x="1947363" y="2943664"/>
                  <a:pt x="1954976" y="2936051"/>
                </a:cubicBezTo>
                <a:cubicBezTo>
                  <a:pt x="1962589" y="2928438"/>
                  <a:pt x="1972029" y="2924479"/>
                  <a:pt x="1983296" y="2924175"/>
                </a:cubicBezTo>
                <a:close/>
                <a:moveTo>
                  <a:pt x="1497520" y="2924175"/>
                </a:moveTo>
                <a:cubicBezTo>
                  <a:pt x="1508787" y="2924479"/>
                  <a:pt x="1518227" y="2928438"/>
                  <a:pt x="1525840" y="2936051"/>
                </a:cubicBezTo>
                <a:cubicBezTo>
                  <a:pt x="1533453" y="2943664"/>
                  <a:pt x="1537412" y="2953103"/>
                  <a:pt x="1537716" y="2964370"/>
                </a:cubicBezTo>
                <a:cubicBezTo>
                  <a:pt x="1537412" y="2975637"/>
                  <a:pt x="1533453" y="2985077"/>
                  <a:pt x="1525840" y="2992690"/>
                </a:cubicBezTo>
                <a:cubicBezTo>
                  <a:pt x="1518227" y="3000303"/>
                  <a:pt x="1508788" y="3004261"/>
                  <a:pt x="1497520" y="3004566"/>
                </a:cubicBezTo>
                <a:cubicBezTo>
                  <a:pt x="1486254" y="3004261"/>
                  <a:pt x="1476814" y="3000303"/>
                  <a:pt x="1469201" y="2992690"/>
                </a:cubicBezTo>
                <a:cubicBezTo>
                  <a:pt x="1461588" y="2985077"/>
                  <a:pt x="1457629" y="2975637"/>
                  <a:pt x="1457325" y="2964370"/>
                </a:cubicBezTo>
                <a:cubicBezTo>
                  <a:pt x="1457629" y="2953103"/>
                  <a:pt x="1461588" y="2943664"/>
                  <a:pt x="1469201" y="2936051"/>
                </a:cubicBezTo>
                <a:cubicBezTo>
                  <a:pt x="1476814" y="2928438"/>
                  <a:pt x="1486254" y="2924479"/>
                  <a:pt x="1497520" y="2924175"/>
                </a:cubicBezTo>
                <a:close/>
                <a:moveTo>
                  <a:pt x="1011746" y="2924175"/>
                </a:moveTo>
                <a:cubicBezTo>
                  <a:pt x="1023012" y="2924479"/>
                  <a:pt x="1032452" y="2928438"/>
                  <a:pt x="1040065" y="2936051"/>
                </a:cubicBezTo>
                <a:cubicBezTo>
                  <a:pt x="1047678" y="2943664"/>
                  <a:pt x="1051636" y="2953103"/>
                  <a:pt x="1051941" y="2964370"/>
                </a:cubicBezTo>
                <a:cubicBezTo>
                  <a:pt x="1051636" y="2975637"/>
                  <a:pt x="1047678" y="2985077"/>
                  <a:pt x="1040065" y="2992690"/>
                </a:cubicBezTo>
                <a:cubicBezTo>
                  <a:pt x="1032452" y="3000303"/>
                  <a:pt x="1023012" y="3004261"/>
                  <a:pt x="1011746" y="3004566"/>
                </a:cubicBezTo>
                <a:cubicBezTo>
                  <a:pt x="1000479" y="3004261"/>
                  <a:pt x="991039" y="3000303"/>
                  <a:pt x="983426" y="2992690"/>
                </a:cubicBezTo>
                <a:cubicBezTo>
                  <a:pt x="975813" y="2985077"/>
                  <a:pt x="971855" y="2975637"/>
                  <a:pt x="971550" y="2964370"/>
                </a:cubicBezTo>
                <a:cubicBezTo>
                  <a:pt x="971855" y="2953103"/>
                  <a:pt x="975813" y="2943664"/>
                  <a:pt x="983426" y="2936051"/>
                </a:cubicBezTo>
                <a:cubicBezTo>
                  <a:pt x="991039" y="2928438"/>
                  <a:pt x="1000479" y="2924479"/>
                  <a:pt x="1011746" y="2924175"/>
                </a:cubicBezTo>
                <a:close/>
                <a:moveTo>
                  <a:pt x="525971" y="2924175"/>
                </a:moveTo>
                <a:cubicBezTo>
                  <a:pt x="537238" y="2924479"/>
                  <a:pt x="546677" y="2928438"/>
                  <a:pt x="554290" y="2936051"/>
                </a:cubicBezTo>
                <a:cubicBezTo>
                  <a:pt x="561903" y="2943664"/>
                  <a:pt x="565862" y="2953103"/>
                  <a:pt x="566166" y="2964370"/>
                </a:cubicBezTo>
                <a:cubicBezTo>
                  <a:pt x="565862" y="2975637"/>
                  <a:pt x="561903" y="2985077"/>
                  <a:pt x="554290" y="2992690"/>
                </a:cubicBezTo>
                <a:cubicBezTo>
                  <a:pt x="546677" y="3000303"/>
                  <a:pt x="537238" y="3004261"/>
                  <a:pt x="525971" y="3004566"/>
                </a:cubicBezTo>
                <a:cubicBezTo>
                  <a:pt x="514704" y="3004261"/>
                  <a:pt x="505264" y="3000303"/>
                  <a:pt x="497651" y="2992690"/>
                </a:cubicBezTo>
                <a:cubicBezTo>
                  <a:pt x="490038" y="2985077"/>
                  <a:pt x="486080" y="2975637"/>
                  <a:pt x="485775" y="2964370"/>
                </a:cubicBezTo>
                <a:cubicBezTo>
                  <a:pt x="486080" y="2953103"/>
                  <a:pt x="490038" y="2943664"/>
                  <a:pt x="497651" y="2936051"/>
                </a:cubicBezTo>
                <a:cubicBezTo>
                  <a:pt x="505264" y="2928438"/>
                  <a:pt x="514704" y="2924479"/>
                  <a:pt x="525971" y="2924175"/>
                </a:cubicBezTo>
                <a:close/>
                <a:moveTo>
                  <a:pt x="40196" y="2924175"/>
                </a:moveTo>
                <a:cubicBezTo>
                  <a:pt x="51463" y="2924479"/>
                  <a:pt x="60902" y="2928438"/>
                  <a:pt x="68515" y="2936051"/>
                </a:cubicBezTo>
                <a:cubicBezTo>
                  <a:pt x="76128" y="2943664"/>
                  <a:pt x="80087" y="2953103"/>
                  <a:pt x="80391" y="2964370"/>
                </a:cubicBezTo>
                <a:cubicBezTo>
                  <a:pt x="80087" y="2975637"/>
                  <a:pt x="76128" y="2985077"/>
                  <a:pt x="68515" y="2992690"/>
                </a:cubicBezTo>
                <a:cubicBezTo>
                  <a:pt x="60902" y="3000303"/>
                  <a:pt x="51463" y="3004261"/>
                  <a:pt x="40196" y="3004566"/>
                </a:cubicBezTo>
                <a:cubicBezTo>
                  <a:pt x="28929" y="3004261"/>
                  <a:pt x="19489" y="3000303"/>
                  <a:pt x="11876" y="2992690"/>
                </a:cubicBezTo>
                <a:cubicBezTo>
                  <a:pt x="4263" y="2985077"/>
                  <a:pt x="305" y="2975637"/>
                  <a:pt x="0" y="2964370"/>
                </a:cubicBezTo>
                <a:cubicBezTo>
                  <a:pt x="305" y="2953103"/>
                  <a:pt x="4263" y="2943664"/>
                  <a:pt x="11876" y="2936051"/>
                </a:cubicBezTo>
                <a:cubicBezTo>
                  <a:pt x="19489" y="2928438"/>
                  <a:pt x="28929" y="2924479"/>
                  <a:pt x="40196" y="2924175"/>
                </a:cubicBezTo>
                <a:close/>
                <a:moveTo>
                  <a:pt x="2469071" y="2190750"/>
                </a:moveTo>
                <a:cubicBezTo>
                  <a:pt x="2480338" y="2191054"/>
                  <a:pt x="2489777" y="2195013"/>
                  <a:pt x="2497390" y="2202626"/>
                </a:cubicBezTo>
                <a:cubicBezTo>
                  <a:pt x="2505003" y="2210239"/>
                  <a:pt x="2508962" y="2219678"/>
                  <a:pt x="2509266" y="2230945"/>
                </a:cubicBezTo>
                <a:cubicBezTo>
                  <a:pt x="2508962" y="2242212"/>
                  <a:pt x="2505003" y="2251652"/>
                  <a:pt x="2497390" y="2259265"/>
                </a:cubicBezTo>
                <a:cubicBezTo>
                  <a:pt x="2489777" y="2266878"/>
                  <a:pt x="2480338" y="2270836"/>
                  <a:pt x="2469071" y="2271141"/>
                </a:cubicBezTo>
                <a:cubicBezTo>
                  <a:pt x="2457804" y="2270836"/>
                  <a:pt x="2448364" y="2266878"/>
                  <a:pt x="2440751" y="2259265"/>
                </a:cubicBezTo>
                <a:cubicBezTo>
                  <a:pt x="2433138" y="2251652"/>
                  <a:pt x="2429180" y="2242212"/>
                  <a:pt x="2428875" y="2230945"/>
                </a:cubicBezTo>
                <a:cubicBezTo>
                  <a:pt x="2429180" y="2219678"/>
                  <a:pt x="2433138" y="2210239"/>
                  <a:pt x="2440751" y="2202626"/>
                </a:cubicBezTo>
                <a:cubicBezTo>
                  <a:pt x="2448364" y="2195013"/>
                  <a:pt x="2457804" y="2191054"/>
                  <a:pt x="2469071" y="2190750"/>
                </a:cubicBezTo>
                <a:close/>
                <a:moveTo>
                  <a:pt x="2297621" y="2190750"/>
                </a:moveTo>
                <a:cubicBezTo>
                  <a:pt x="2308887" y="2191054"/>
                  <a:pt x="2318327" y="2195013"/>
                  <a:pt x="2325940" y="2202626"/>
                </a:cubicBezTo>
                <a:cubicBezTo>
                  <a:pt x="2333553" y="2210239"/>
                  <a:pt x="2337511" y="2219678"/>
                  <a:pt x="2337816" y="2230945"/>
                </a:cubicBezTo>
                <a:cubicBezTo>
                  <a:pt x="2337511" y="2242212"/>
                  <a:pt x="2333553" y="2251652"/>
                  <a:pt x="2325940" y="2259265"/>
                </a:cubicBezTo>
                <a:cubicBezTo>
                  <a:pt x="2318327" y="2266878"/>
                  <a:pt x="2308888" y="2270836"/>
                  <a:pt x="2297621" y="2271141"/>
                </a:cubicBezTo>
                <a:cubicBezTo>
                  <a:pt x="2286354" y="2270836"/>
                  <a:pt x="2276914" y="2266878"/>
                  <a:pt x="2269301" y="2259265"/>
                </a:cubicBezTo>
                <a:cubicBezTo>
                  <a:pt x="2261688" y="2251652"/>
                  <a:pt x="2257730" y="2242212"/>
                  <a:pt x="2257425" y="2230945"/>
                </a:cubicBezTo>
                <a:cubicBezTo>
                  <a:pt x="2257730" y="2219678"/>
                  <a:pt x="2261688" y="2210239"/>
                  <a:pt x="2269301" y="2202626"/>
                </a:cubicBezTo>
                <a:cubicBezTo>
                  <a:pt x="2276914" y="2195013"/>
                  <a:pt x="2286354" y="2191054"/>
                  <a:pt x="2297621" y="2190750"/>
                </a:cubicBezTo>
                <a:close/>
                <a:moveTo>
                  <a:pt x="2126171" y="2190750"/>
                </a:moveTo>
                <a:cubicBezTo>
                  <a:pt x="2137437" y="2191054"/>
                  <a:pt x="2146877" y="2195013"/>
                  <a:pt x="2154490" y="2202626"/>
                </a:cubicBezTo>
                <a:cubicBezTo>
                  <a:pt x="2162103" y="2210239"/>
                  <a:pt x="2166062" y="2219678"/>
                  <a:pt x="2166366" y="2230945"/>
                </a:cubicBezTo>
                <a:cubicBezTo>
                  <a:pt x="2166062" y="2242212"/>
                  <a:pt x="2162103" y="2251652"/>
                  <a:pt x="2154490" y="2259265"/>
                </a:cubicBezTo>
                <a:cubicBezTo>
                  <a:pt x="2146877" y="2266878"/>
                  <a:pt x="2137438" y="2270836"/>
                  <a:pt x="2126171" y="2271141"/>
                </a:cubicBezTo>
                <a:cubicBezTo>
                  <a:pt x="2114904" y="2270836"/>
                  <a:pt x="2105464" y="2266878"/>
                  <a:pt x="2097851" y="2259265"/>
                </a:cubicBezTo>
                <a:cubicBezTo>
                  <a:pt x="2090238" y="2251652"/>
                  <a:pt x="2086280" y="2242212"/>
                  <a:pt x="2085975" y="2230945"/>
                </a:cubicBezTo>
                <a:cubicBezTo>
                  <a:pt x="2086280" y="2219678"/>
                  <a:pt x="2090238" y="2210239"/>
                  <a:pt x="2097851" y="2202626"/>
                </a:cubicBezTo>
                <a:cubicBezTo>
                  <a:pt x="2105464" y="2195013"/>
                  <a:pt x="2114904" y="2191054"/>
                  <a:pt x="2126171" y="2190750"/>
                </a:cubicBezTo>
                <a:close/>
                <a:moveTo>
                  <a:pt x="1954721" y="2190750"/>
                </a:moveTo>
                <a:cubicBezTo>
                  <a:pt x="1965987" y="2191054"/>
                  <a:pt x="1975427" y="2195013"/>
                  <a:pt x="1983040" y="2202626"/>
                </a:cubicBezTo>
                <a:cubicBezTo>
                  <a:pt x="1990653" y="2210239"/>
                  <a:pt x="1994612" y="2219678"/>
                  <a:pt x="1994916" y="2230945"/>
                </a:cubicBezTo>
                <a:cubicBezTo>
                  <a:pt x="1994612" y="2242212"/>
                  <a:pt x="1990653" y="2251652"/>
                  <a:pt x="1983040" y="2259265"/>
                </a:cubicBezTo>
                <a:cubicBezTo>
                  <a:pt x="1975427" y="2266878"/>
                  <a:pt x="1965988" y="2270836"/>
                  <a:pt x="1954721" y="2271141"/>
                </a:cubicBezTo>
                <a:cubicBezTo>
                  <a:pt x="1943454" y="2270836"/>
                  <a:pt x="1934014" y="2266878"/>
                  <a:pt x="1926401" y="2259265"/>
                </a:cubicBezTo>
                <a:cubicBezTo>
                  <a:pt x="1918788" y="2251652"/>
                  <a:pt x="1914830" y="2242212"/>
                  <a:pt x="1914525" y="2230945"/>
                </a:cubicBezTo>
                <a:cubicBezTo>
                  <a:pt x="1914830" y="2219678"/>
                  <a:pt x="1918788" y="2210239"/>
                  <a:pt x="1926401" y="2202626"/>
                </a:cubicBezTo>
                <a:cubicBezTo>
                  <a:pt x="1934014" y="2195013"/>
                  <a:pt x="1943454" y="2191054"/>
                  <a:pt x="1954721" y="2190750"/>
                </a:cubicBezTo>
                <a:close/>
                <a:moveTo>
                  <a:pt x="1783271" y="2190750"/>
                </a:moveTo>
                <a:cubicBezTo>
                  <a:pt x="1794538" y="2191054"/>
                  <a:pt x="1803977" y="2195013"/>
                  <a:pt x="1811590" y="2202626"/>
                </a:cubicBezTo>
                <a:cubicBezTo>
                  <a:pt x="1819203" y="2210239"/>
                  <a:pt x="1823162" y="2219678"/>
                  <a:pt x="1823466" y="2230945"/>
                </a:cubicBezTo>
                <a:cubicBezTo>
                  <a:pt x="1823162" y="2242212"/>
                  <a:pt x="1819203" y="2251652"/>
                  <a:pt x="1811590" y="2259265"/>
                </a:cubicBezTo>
                <a:cubicBezTo>
                  <a:pt x="1803977" y="2266878"/>
                  <a:pt x="1794538" y="2270836"/>
                  <a:pt x="1783271" y="2271141"/>
                </a:cubicBezTo>
                <a:cubicBezTo>
                  <a:pt x="1772004" y="2270836"/>
                  <a:pt x="1762564" y="2266878"/>
                  <a:pt x="1754951" y="2259265"/>
                </a:cubicBezTo>
                <a:cubicBezTo>
                  <a:pt x="1747338" y="2251652"/>
                  <a:pt x="1743380" y="2242212"/>
                  <a:pt x="1743075" y="2230945"/>
                </a:cubicBezTo>
                <a:cubicBezTo>
                  <a:pt x="1743380" y="2219678"/>
                  <a:pt x="1747338" y="2210239"/>
                  <a:pt x="1754951" y="2202626"/>
                </a:cubicBezTo>
                <a:cubicBezTo>
                  <a:pt x="1762564" y="2195013"/>
                  <a:pt x="1772004" y="2191054"/>
                  <a:pt x="1783271" y="2190750"/>
                </a:cubicBezTo>
                <a:close/>
                <a:moveTo>
                  <a:pt x="1602296" y="2190750"/>
                </a:moveTo>
                <a:cubicBezTo>
                  <a:pt x="1613563" y="2191054"/>
                  <a:pt x="1623002" y="2195013"/>
                  <a:pt x="1630615" y="2202626"/>
                </a:cubicBezTo>
                <a:cubicBezTo>
                  <a:pt x="1638228" y="2210239"/>
                  <a:pt x="1642187" y="2219678"/>
                  <a:pt x="1642491" y="2230945"/>
                </a:cubicBezTo>
                <a:cubicBezTo>
                  <a:pt x="1642187" y="2242212"/>
                  <a:pt x="1638228" y="2251652"/>
                  <a:pt x="1630615" y="2259265"/>
                </a:cubicBezTo>
                <a:cubicBezTo>
                  <a:pt x="1623002" y="2266878"/>
                  <a:pt x="1613563" y="2270836"/>
                  <a:pt x="1602296" y="2271141"/>
                </a:cubicBezTo>
                <a:cubicBezTo>
                  <a:pt x="1591029" y="2270836"/>
                  <a:pt x="1581589" y="2266878"/>
                  <a:pt x="1573976" y="2259265"/>
                </a:cubicBezTo>
                <a:cubicBezTo>
                  <a:pt x="1566363" y="2251652"/>
                  <a:pt x="1562404" y="2242212"/>
                  <a:pt x="1562100" y="2230945"/>
                </a:cubicBezTo>
                <a:cubicBezTo>
                  <a:pt x="1562404" y="2219678"/>
                  <a:pt x="1566363" y="2210239"/>
                  <a:pt x="1573976" y="2202626"/>
                </a:cubicBezTo>
                <a:cubicBezTo>
                  <a:pt x="1581589" y="2195013"/>
                  <a:pt x="1591029" y="2191054"/>
                  <a:pt x="1602296" y="2190750"/>
                </a:cubicBezTo>
                <a:close/>
                <a:moveTo>
                  <a:pt x="1430845" y="2190750"/>
                </a:moveTo>
                <a:cubicBezTo>
                  <a:pt x="1442112" y="2191054"/>
                  <a:pt x="1451552" y="2195013"/>
                  <a:pt x="1459165" y="2202626"/>
                </a:cubicBezTo>
                <a:cubicBezTo>
                  <a:pt x="1466778" y="2210239"/>
                  <a:pt x="1470737" y="2219678"/>
                  <a:pt x="1471041" y="2230945"/>
                </a:cubicBezTo>
                <a:cubicBezTo>
                  <a:pt x="1470737" y="2242212"/>
                  <a:pt x="1466778" y="2251652"/>
                  <a:pt x="1459165" y="2259265"/>
                </a:cubicBezTo>
                <a:cubicBezTo>
                  <a:pt x="1451552" y="2266878"/>
                  <a:pt x="1442113" y="2270836"/>
                  <a:pt x="1430845" y="2271141"/>
                </a:cubicBezTo>
                <a:cubicBezTo>
                  <a:pt x="1419579" y="2270836"/>
                  <a:pt x="1410139" y="2266878"/>
                  <a:pt x="1402526" y="2259265"/>
                </a:cubicBezTo>
                <a:cubicBezTo>
                  <a:pt x="1394913" y="2251652"/>
                  <a:pt x="1390954" y="2242212"/>
                  <a:pt x="1390650" y="2230945"/>
                </a:cubicBezTo>
                <a:cubicBezTo>
                  <a:pt x="1390954" y="2219678"/>
                  <a:pt x="1394913" y="2210239"/>
                  <a:pt x="1402526" y="2202626"/>
                </a:cubicBezTo>
                <a:cubicBezTo>
                  <a:pt x="1410139" y="2195013"/>
                  <a:pt x="1419579" y="2191054"/>
                  <a:pt x="1430845" y="2190750"/>
                </a:cubicBezTo>
                <a:close/>
                <a:moveTo>
                  <a:pt x="1259395" y="2190750"/>
                </a:moveTo>
                <a:cubicBezTo>
                  <a:pt x="1270662" y="2191054"/>
                  <a:pt x="1280102" y="2195013"/>
                  <a:pt x="1287715" y="2202626"/>
                </a:cubicBezTo>
                <a:cubicBezTo>
                  <a:pt x="1295328" y="2210239"/>
                  <a:pt x="1299287" y="2219678"/>
                  <a:pt x="1299591" y="2230945"/>
                </a:cubicBezTo>
                <a:cubicBezTo>
                  <a:pt x="1299287" y="2242212"/>
                  <a:pt x="1295328" y="2251652"/>
                  <a:pt x="1287715" y="2259265"/>
                </a:cubicBezTo>
                <a:cubicBezTo>
                  <a:pt x="1280102" y="2266878"/>
                  <a:pt x="1270663" y="2270836"/>
                  <a:pt x="1259395" y="2271141"/>
                </a:cubicBezTo>
                <a:cubicBezTo>
                  <a:pt x="1248129" y="2270836"/>
                  <a:pt x="1238689" y="2266878"/>
                  <a:pt x="1231076" y="2259265"/>
                </a:cubicBezTo>
                <a:cubicBezTo>
                  <a:pt x="1223463" y="2251652"/>
                  <a:pt x="1219504" y="2242212"/>
                  <a:pt x="1219200" y="2230945"/>
                </a:cubicBezTo>
                <a:cubicBezTo>
                  <a:pt x="1219504" y="2219678"/>
                  <a:pt x="1223463" y="2210239"/>
                  <a:pt x="1231076" y="2202626"/>
                </a:cubicBezTo>
                <a:cubicBezTo>
                  <a:pt x="1238689" y="2195013"/>
                  <a:pt x="1248129" y="2191054"/>
                  <a:pt x="1259395" y="2190750"/>
                </a:cubicBezTo>
                <a:close/>
                <a:moveTo>
                  <a:pt x="1078420" y="2190750"/>
                </a:moveTo>
                <a:cubicBezTo>
                  <a:pt x="1089688" y="2191054"/>
                  <a:pt x="1099127" y="2195013"/>
                  <a:pt x="1106740" y="2202626"/>
                </a:cubicBezTo>
                <a:cubicBezTo>
                  <a:pt x="1114353" y="2210239"/>
                  <a:pt x="1118312" y="2219678"/>
                  <a:pt x="1118616" y="2230945"/>
                </a:cubicBezTo>
                <a:cubicBezTo>
                  <a:pt x="1118312" y="2242212"/>
                  <a:pt x="1114353" y="2251652"/>
                  <a:pt x="1106740" y="2259265"/>
                </a:cubicBezTo>
                <a:cubicBezTo>
                  <a:pt x="1099127" y="2266878"/>
                  <a:pt x="1089688" y="2270836"/>
                  <a:pt x="1078420" y="2271141"/>
                </a:cubicBezTo>
                <a:cubicBezTo>
                  <a:pt x="1067154" y="2270836"/>
                  <a:pt x="1057714" y="2266878"/>
                  <a:pt x="1050101" y="2259265"/>
                </a:cubicBezTo>
                <a:cubicBezTo>
                  <a:pt x="1042488" y="2251652"/>
                  <a:pt x="1038530" y="2242212"/>
                  <a:pt x="1038225" y="2230945"/>
                </a:cubicBezTo>
                <a:cubicBezTo>
                  <a:pt x="1038530" y="2219678"/>
                  <a:pt x="1042488" y="2210239"/>
                  <a:pt x="1050101" y="2202626"/>
                </a:cubicBezTo>
                <a:cubicBezTo>
                  <a:pt x="1057714" y="2195013"/>
                  <a:pt x="1067154" y="2191054"/>
                  <a:pt x="1078420" y="2190750"/>
                </a:cubicBezTo>
                <a:close/>
                <a:moveTo>
                  <a:pt x="906971" y="2190750"/>
                </a:moveTo>
                <a:cubicBezTo>
                  <a:pt x="918237" y="2191054"/>
                  <a:pt x="927677" y="2195013"/>
                  <a:pt x="935290" y="2202626"/>
                </a:cubicBezTo>
                <a:cubicBezTo>
                  <a:pt x="942903" y="2210239"/>
                  <a:pt x="946862" y="2219678"/>
                  <a:pt x="947166" y="2230945"/>
                </a:cubicBezTo>
                <a:cubicBezTo>
                  <a:pt x="946862" y="2242212"/>
                  <a:pt x="942903" y="2251652"/>
                  <a:pt x="935290" y="2259265"/>
                </a:cubicBezTo>
                <a:cubicBezTo>
                  <a:pt x="927677" y="2266878"/>
                  <a:pt x="918237" y="2270836"/>
                  <a:pt x="906971" y="2271141"/>
                </a:cubicBezTo>
                <a:cubicBezTo>
                  <a:pt x="895704" y="2270836"/>
                  <a:pt x="886264" y="2266878"/>
                  <a:pt x="878651" y="2259265"/>
                </a:cubicBezTo>
                <a:cubicBezTo>
                  <a:pt x="871038" y="2251652"/>
                  <a:pt x="867080" y="2242212"/>
                  <a:pt x="866775" y="2230945"/>
                </a:cubicBezTo>
                <a:cubicBezTo>
                  <a:pt x="867080" y="2219678"/>
                  <a:pt x="871038" y="2210239"/>
                  <a:pt x="878651" y="2202626"/>
                </a:cubicBezTo>
                <a:cubicBezTo>
                  <a:pt x="886264" y="2195013"/>
                  <a:pt x="895704" y="2191054"/>
                  <a:pt x="906971" y="2190750"/>
                </a:cubicBezTo>
                <a:close/>
                <a:moveTo>
                  <a:pt x="735521" y="2190750"/>
                </a:moveTo>
                <a:cubicBezTo>
                  <a:pt x="746787" y="2191054"/>
                  <a:pt x="756227" y="2195013"/>
                  <a:pt x="763840" y="2202626"/>
                </a:cubicBezTo>
                <a:cubicBezTo>
                  <a:pt x="771453" y="2210239"/>
                  <a:pt x="775412" y="2219678"/>
                  <a:pt x="775716" y="2230945"/>
                </a:cubicBezTo>
                <a:cubicBezTo>
                  <a:pt x="775412" y="2242212"/>
                  <a:pt x="771453" y="2251652"/>
                  <a:pt x="763840" y="2259265"/>
                </a:cubicBezTo>
                <a:cubicBezTo>
                  <a:pt x="756227" y="2266878"/>
                  <a:pt x="746787" y="2270836"/>
                  <a:pt x="735521" y="2271141"/>
                </a:cubicBezTo>
                <a:cubicBezTo>
                  <a:pt x="724254" y="2270836"/>
                  <a:pt x="714814" y="2266878"/>
                  <a:pt x="707201" y="2259265"/>
                </a:cubicBezTo>
                <a:cubicBezTo>
                  <a:pt x="699588" y="2251652"/>
                  <a:pt x="695629" y="2242212"/>
                  <a:pt x="695325" y="2230945"/>
                </a:cubicBezTo>
                <a:cubicBezTo>
                  <a:pt x="695629" y="2219678"/>
                  <a:pt x="699588" y="2210239"/>
                  <a:pt x="707201" y="2202626"/>
                </a:cubicBezTo>
                <a:cubicBezTo>
                  <a:pt x="714814" y="2195013"/>
                  <a:pt x="724254" y="2191054"/>
                  <a:pt x="735521" y="2190750"/>
                </a:cubicBezTo>
                <a:close/>
                <a:moveTo>
                  <a:pt x="554546" y="2190750"/>
                </a:moveTo>
                <a:cubicBezTo>
                  <a:pt x="565812" y="2191054"/>
                  <a:pt x="575252" y="2195013"/>
                  <a:pt x="582865" y="2202626"/>
                </a:cubicBezTo>
                <a:cubicBezTo>
                  <a:pt x="590478" y="2210239"/>
                  <a:pt x="594436" y="2219678"/>
                  <a:pt x="594741" y="2230945"/>
                </a:cubicBezTo>
                <a:cubicBezTo>
                  <a:pt x="594436" y="2242212"/>
                  <a:pt x="590478" y="2251652"/>
                  <a:pt x="582865" y="2259265"/>
                </a:cubicBezTo>
                <a:cubicBezTo>
                  <a:pt x="575252" y="2266878"/>
                  <a:pt x="565812" y="2270836"/>
                  <a:pt x="554546" y="2271141"/>
                </a:cubicBezTo>
                <a:cubicBezTo>
                  <a:pt x="543279" y="2270836"/>
                  <a:pt x="533839" y="2266878"/>
                  <a:pt x="526226" y="2259265"/>
                </a:cubicBezTo>
                <a:cubicBezTo>
                  <a:pt x="518613" y="2251652"/>
                  <a:pt x="514655" y="2242212"/>
                  <a:pt x="514350" y="2230945"/>
                </a:cubicBezTo>
                <a:cubicBezTo>
                  <a:pt x="514655" y="2219678"/>
                  <a:pt x="518613" y="2210239"/>
                  <a:pt x="526226" y="2202626"/>
                </a:cubicBezTo>
                <a:cubicBezTo>
                  <a:pt x="533839" y="2195013"/>
                  <a:pt x="543279" y="2191054"/>
                  <a:pt x="554546" y="2190750"/>
                </a:cubicBezTo>
                <a:close/>
                <a:moveTo>
                  <a:pt x="383096" y="2190750"/>
                </a:moveTo>
                <a:cubicBezTo>
                  <a:pt x="394363" y="2191054"/>
                  <a:pt x="403802" y="2195013"/>
                  <a:pt x="411415" y="2202626"/>
                </a:cubicBezTo>
                <a:cubicBezTo>
                  <a:pt x="419028" y="2210239"/>
                  <a:pt x="422987" y="2219678"/>
                  <a:pt x="423291" y="2230945"/>
                </a:cubicBezTo>
                <a:cubicBezTo>
                  <a:pt x="422987" y="2242212"/>
                  <a:pt x="419028" y="2251652"/>
                  <a:pt x="411415" y="2259265"/>
                </a:cubicBezTo>
                <a:cubicBezTo>
                  <a:pt x="403802" y="2266878"/>
                  <a:pt x="394363" y="2270836"/>
                  <a:pt x="383096" y="2271141"/>
                </a:cubicBezTo>
                <a:cubicBezTo>
                  <a:pt x="371829" y="2270836"/>
                  <a:pt x="362389" y="2266878"/>
                  <a:pt x="354776" y="2259265"/>
                </a:cubicBezTo>
                <a:cubicBezTo>
                  <a:pt x="347163" y="2251652"/>
                  <a:pt x="343205" y="2242212"/>
                  <a:pt x="342900" y="2230945"/>
                </a:cubicBezTo>
                <a:cubicBezTo>
                  <a:pt x="343205" y="2219678"/>
                  <a:pt x="347163" y="2210239"/>
                  <a:pt x="354776" y="2202626"/>
                </a:cubicBezTo>
                <a:cubicBezTo>
                  <a:pt x="362389" y="2195013"/>
                  <a:pt x="371829" y="2191054"/>
                  <a:pt x="383096" y="2190750"/>
                </a:cubicBezTo>
                <a:close/>
                <a:moveTo>
                  <a:pt x="211646" y="2190750"/>
                </a:moveTo>
                <a:cubicBezTo>
                  <a:pt x="222912" y="2191054"/>
                  <a:pt x="232352" y="2195013"/>
                  <a:pt x="239965" y="2202626"/>
                </a:cubicBezTo>
                <a:cubicBezTo>
                  <a:pt x="247578" y="2210239"/>
                  <a:pt x="251537" y="2219678"/>
                  <a:pt x="251841" y="2230945"/>
                </a:cubicBezTo>
                <a:cubicBezTo>
                  <a:pt x="251537" y="2242212"/>
                  <a:pt x="247578" y="2251652"/>
                  <a:pt x="239965" y="2259265"/>
                </a:cubicBezTo>
                <a:cubicBezTo>
                  <a:pt x="232352" y="2266878"/>
                  <a:pt x="222912" y="2270836"/>
                  <a:pt x="211646" y="2271141"/>
                </a:cubicBezTo>
                <a:cubicBezTo>
                  <a:pt x="200379" y="2270836"/>
                  <a:pt x="190939" y="2266878"/>
                  <a:pt x="183326" y="2259265"/>
                </a:cubicBezTo>
                <a:cubicBezTo>
                  <a:pt x="175713" y="2251652"/>
                  <a:pt x="171755" y="2242212"/>
                  <a:pt x="171450" y="2230945"/>
                </a:cubicBezTo>
                <a:cubicBezTo>
                  <a:pt x="171755" y="2219678"/>
                  <a:pt x="175713" y="2210239"/>
                  <a:pt x="183326" y="2202626"/>
                </a:cubicBezTo>
                <a:cubicBezTo>
                  <a:pt x="190939" y="2195013"/>
                  <a:pt x="200379" y="2191054"/>
                  <a:pt x="211646" y="2190750"/>
                </a:cubicBezTo>
                <a:close/>
                <a:moveTo>
                  <a:pt x="40196" y="2190750"/>
                </a:moveTo>
                <a:cubicBezTo>
                  <a:pt x="51463" y="2191054"/>
                  <a:pt x="60902" y="2195013"/>
                  <a:pt x="68515" y="2202626"/>
                </a:cubicBezTo>
                <a:cubicBezTo>
                  <a:pt x="76128" y="2210239"/>
                  <a:pt x="80087" y="2219678"/>
                  <a:pt x="80391" y="2230945"/>
                </a:cubicBezTo>
                <a:cubicBezTo>
                  <a:pt x="80087" y="2242212"/>
                  <a:pt x="76128" y="2251652"/>
                  <a:pt x="68515" y="2259265"/>
                </a:cubicBezTo>
                <a:cubicBezTo>
                  <a:pt x="60902" y="2266878"/>
                  <a:pt x="51463" y="2270836"/>
                  <a:pt x="40196" y="2271141"/>
                </a:cubicBezTo>
                <a:cubicBezTo>
                  <a:pt x="28929" y="2270836"/>
                  <a:pt x="19489" y="2266878"/>
                  <a:pt x="11876" y="2259265"/>
                </a:cubicBezTo>
                <a:cubicBezTo>
                  <a:pt x="4263" y="2251652"/>
                  <a:pt x="305" y="2242212"/>
                  <a:pt x="0" y="2230945"/>
                </a:cubicBezTo>
                <a:cubicBezTo>
                  <a:pt x="305" y="2219678"/>
                  <a:pt x="4263" y="2210239"/>
                  <a:pt x="11876" y="2202626"/>
                </a:cubicBezTo>
                <a:cubicBezTo>
                  <a:pt x="19489" y="2195013"/>
                  <a:pt x="28929" y="2191054"/>
                  <a:pt x="40196" y="2190750"/>
                </a:cubicBezTo>
                <a:close/>
                <a:moveTo>
                  <a:pt x="2469071" y="1457325"/>
                </a:moveTo>
                <a:cubicBezTo>
                  <a:pt x="2480338" y="1457629"/>
                  <a:pt x="2489777" y="1461588"/>
                  <a:pt x="2497390" y="1469201"/>
                </a:cubicBezTo>
                <a:cubicBezTo>
                  <a:pt x="2505003" y="1476813"/>
                  <a:pt x="2508962" y="1486253"/>
                  <a:pt x="2509266" y="1497520"/>
                </a:cubicBezTo>
                <a:cubicBezTo>
                  <a:pt x="2508962" y="1508787"/>
                  <a:pt x="2505003" y="1518227"/>
                  <a:pt x="2497390" y="1525840"/>
                </a:cubicBezTo>
                <a:cubicBezTo>
                  <a:pt x="2489777" y="1533453"/>
                  <a:pt x="2480338" y="1537411"/>
                  <a:pt x="2469071" y="1537716"/>
                </a:cubicBezTo>
                <a:cubicBezTo>
                  <a:pt x="2457804" y="1537411"/>
                  <a:pt x="2448364" y="1533453"/>
                  <a:pt x="2440751" y="1525840"/>
                </a:cubicBezTo>
                <a:cubicBezTo>
                  <a:pt x="2433138" y="1518227"/>
                  <a:pt x="2429180" y="1508787"/>
                  <a:pt x="2428875" y="1497520"/>
                </a:cubicBezTo>
                <a:cubicBezTo>
                  <a:pt x="2429180" y="1486253"/>
                  <a:pt x="2433138" y="1476813"/>
                  <a:pt x="2440751" y="1469201"/>
                </a:cubicBezTo>
                <a:cubicBezTo>
                  <a:pt x="2448364" y="1461588"/>
                  <a:pt x="2457804" y="1457629"/>
                  <a:pt x="2469071" y="1457325"/>
                </a:cubicBezTo>
                <a:close/>
                <a:moveTo>
                  <a:pt x="2297621" y="1457325"/>
                </a:moveTo>
                <a:cubicBezTo>
                  <a:pt x="2308887" y="1457629"/>
                  <a:pt x="2318327" y="1461588"/>
                  <a:pt x="2325940" y="1469201"/>
                </a:cubicBezTo>
                <a:cubicBezTo>
                  <a:pt x="2333553" y="1476813"/>
                  <a:pt x="2337511" y="1486253"/>
                  <a:pt x="2337816" y="1497520"/>
                </a:cubicBezTo>
                <a:cubicBezTo>
                  <a:pt x="2337511" y="1508787"/>
                  <a:pt x="2333553" y="1518227"/>
                  <a:pt x="2325940" y="1525840"/>
                </a:cubicBezTo>
                <a:cubicBezTo>
                  <a:pt x="2318327" y="1533453"/>
                  <a:pt x="2308888" y="1537411"/>
                  <a:pt x="2297621" y="1537716"/>
                </a:cubicBezTo>
                <a:cubicBezTo>
                  <a:pt x="2286354" y="1537411"/>
                  <a:pt x="2276914" y="1533453"/>
                  <a:pt x="2269301" y="1525840"/>
                </a:cubicBezTo>
                <a:cubicBezTo>
                  <a:pt x="2261688" y="1518227"/>
                  <a:pt x="2257730" y="1508787"/>
                  <a:pt x="2257425" y="1497520"/>
                </a:cubicBezTo>
                <a:cubicBezTo>
                  <a:pt x="2257730" y="1486253"/>
                  <a:pt x="2261688" y="1476813"/>
                  <a:pt x="2269301" y="1469201"/>
                </a:cubicBezTo>
                <a:cubicBezTo>
                  <a:pt x="2276914" y="1461588"/>
                  <a:pt x="2286354" y="1457629"/>
                  <a:pt x="2297621" y="1457325"/>
                </a:cubicBezTo>
                <a:close/>
                <a:moveTo>
                  <a:pt x="2126171" y="1457325"/>
                </a:moveTo>
                <a:cubicBezTo>
                  <a:pt x="2137437" y="1457629"/>
                  <a:pt x="2146877" y="1461588"/>
                  <a:pt x="2154490" y="1469201"/>
                </a:cubicBezTo>
                <a:cubicBezTo>
                  <a:pt x="2162103" y="1476813"/>
                  <a:pt x="2166062" y="1486253"/>
                  <a:pt x="2166366" y="1497520"/>
                </a:cubicBezTo>
                <a:cubicBezTo>
                  <a:pt x="2166062" y="1508787"/>
                  <a:pt x="2162103" y="1518227"/>
                  <a:pt x="2154490" y="1525840"/>
                </a:cubicBezTo>
                <a:cubicBezTo>
                  <a:pt x="2146877" y="1533453"/>
                  <a:pt x="2137438" y="1537411"/>
                  <a:pt x="2126171" y="1537716"/>
                </a:cubicBezTo>
                <a:cubicBezTo>
                  <a:pt x="2114904" y="1537411"/>
                  <a:pt x="2105464" y="1533453"/>
                  <a:pt x="2097851" y="1525840"/>
                </a:cubicBezTo>
                <a:cubicBezTo>
                  <a:pt x="2090238" y="1518227"/>
                  <a:pt x="2086280" y="1508787"/>
                  <a:pt x="2085975" y="1497520"/>
                </a:cubicBezTo>
                <a:cubicBezTo>
                  <a:pt x="2086280" y="1486253"/>
                  <a:pt x="2090238" y="1476813"/>
                  <a:pt x="2097851" y="1469201"/>
                </a:cubicBezTo>
                <a:cubicBezTo>
                  <a:pt x="2105464" y="1461588"/>
                  <a:pt x="2114904" y="1457629"/>
                  <a:pt x="2126171" y="1457325"/>
                </a:cubicBezTo>
                <a:close/>
                <a:moveTo>
                  <a:pt x="1954721" y="1457325"/>
                </a:moveTo>
                <a:cubicBezTo>
                  <a:pt x="1965987" y="1457629"/>
                  <a:pt x="1975427" y="1461588"/>
                  <a:pt x="1983040" y="1469201"/>
                </a:cubicBezTo>
                <a:cubicBezTo>
                  <a:pt x="1990653" y="1476813"/>
                  <a:pt x="1994612" y="1486253"/>
                  <a:pt x="1994916" y="1497520"/>
                </a:cubicBezTo>
                <a:cubicBezTo>
                  <a:pt x="1994612" y="1508787"/>
                  <a:pt x="1990653" y="1518227"/>
                  <a:pt x="1983040" y="1525840"/>
                </a:cubicBezTo>
                <a:cubicBezTo>
                  <a:pt x="1975427" y="1533453"/>
                  <a:pt x="1965988" y="1537411"/>
                  <a:pt x="1954721" y="1537716"/>
                </a:cubicBezTo>
                <a:cubicBezTo>
                  <a:pt x="1943454" y="1537411"/>
                  <a:pt x="1934014" y="1533453"/>
                  <a:pt x="1926401" y="1525840"/>
                </a:cubicBezTo>
                <a:cubicBezTo>
                  <a:pt x="1918788" y="1518227"/>
                  <a:pt x="1914830" y="1508787"/>
                  <a:pt x="1914525" y="1497520"/>
                </a:cubicBezTo>
                <a:cubicBezTo>
                  <a:pt x="1914830" y="1486253"/>
                  <a:pt x="1918788" y="1476813"/>
                  <a:pt x="1926401" y="1469201"/>
                </a:cubicBezTo>
                <a:cubicBezTo>
                  <a:pt x="1934014" y="1461588"/>
                  <a:pt x="1943454" y="1457629"/>
                  <a:pt x="1954721" y="1457325"/>
                </a:cubicBezTo>
                <a:close/>
                <a:moveTo>
                  <a:pt x="1783271" y="1457325"/>
                </a:moveTo>
                <a:cubicBezTo>
                  <a:pt x="1794538" y="1457629"/>
                  <a:pt x="1803977" y="1461588"/>
                  <a:pt x="1811590" y="1469201"/>
                </a:cubicBezTo>
                <a:cubicBezTo>
                  <a:pt x="1819203" y="1476813"/>
                  <a:pt x="1823162" y="1486253"/>
                  <a:pt x="1823466" y="1497520"/>
                </a:cubicBezTo>
                <a:cubicBezTo>
                  <a:pt x="1823162" y="1508787"/>
                  <a:pt x="1819203" y="1518227"/>
                  <a:pt x="1811590" y="1525840"/>
                </a:cubicBezTo>
                <a:cubicBezTo>
                  <a:pt x="1803977" y="1533453"/>
                  <a:pt x="1794538" y="1537411"/>
                  <a:pt x="1783271" y="1537716"/>
                </a:cubicBezTo>
                <a:cubicBezTo>
                  <a:pt x="1772004" y="1537411"/>
                  <a:pt x="1762564" y="1533453"/>
                  <a:pt x="1754951" y="1525840"/>
                </a:cubicBezTo>
                <a:cubicBezTo>
                  <a:pt x="1747338" y="1518227"/>
                  <a:pt x="1743380" y="1508787"/>
                  <a:pt x="1743075" y="1497520"/>
                </a:cubicBezTo>
                <a:cubicBezTo>
                  <a:pt x="1743380" y="1486253"/>
                  <a:pt x="1747338" y="1476813"/>
                  <a:pt x="1754951" y="1469201"/>
                </a:cubicBezTo>
                <a:cubicBezTo>
                  <a:pt x="1762564" y="1461588"/>
                  <a:pt x="1772004" y="1457629"/>
                  <a:pt x="1783271" y="1457325"/>
                </a:cubicBezTo>
                <a:close/>
                <a:moveTo>
                  <a:pt x="1602296" y="1457325"/>
                </a:moveTo>
                <a:cubicBezTo>
                  <a:pt x="1613563" y="1457629"/>
                  <a:pt x="1623002" y="1461588"/>
                  <a:pt x="1630615" y="1469201"/>
                </a:cubicBezTo>
                <a:cubicBezTo>
                  <a:pt x="1638228" y="1476813"/>
                  <a:pt x="1642187" y="1486253"/>
                  <a:pt x="1642491" y="1497520"/>
                </a:cubicBezTo>
                <a:cubicBezTo>
                  <a:pt x="1642187" y="1508787"/>
                  <a:pt x="1638228" y="1518227"/>
                  <a:pt x="1630615" y="1525840"/>
                </a:cubicBezTo>
                <a:cubicBezTo>
                  <a:pt x="1623002" y="1533453"/>
                  <a:pt x="1613563" y="1537411"/>
                  <a:pt x="1602296" y="1537716"/>
                </a:cubicBezTo>
                <a:cubicBezTo>
                  <a:pt x="1591029" y="1537411"/>
                  <a:pt x="1581589" y="1533453"/>
                  <a:pt x="1573976" y="1525840"/>
                </a:cubicBezTo>
                <a:cubicBezTo>
                  <a:pt x="1566363" y="1518227"/>
                  <a:pt x="1562404" y="1508787"/>
                  <a:pt x="1562100" y="1497520"/>
                </a:cubicBezTo>
                <a:cubicBezTo>
                  <a:pt x="1562404" y="1486253"/>
                  <a:pt x="1566363" y="1476813"/>
                  <a:pt x="1573976" y="1469201"/>
                </a:cubicBezTo>
                <a:cubicBezTo>
                  <a:pt x="1581589" y="1461588"/>
                  <a:pt x="1591029" y="1457629"/>
                  <a:pt x="1602296" y="1457325"/>
                </a:cubicBezTo>
                <a:close/>
                <a:moveTo>
                  <a:pt x="1430845" y="1457325"/>
                </a:moveTo>
                <a:cubicBezTo>
                  <a:pt x="1442112" y="1457629"/>
                  <a:pt x="1451552" y="1461588"/>
                  <a:pt x="1459165" y="1469201"/>
                </a:cubicBezTo>
                <a:cubicBezTo>
                  <a:pt x="1466778" y="1476813"/>
                  <a:pt x="1470737" y="1486253"/>
                  <a:pt x="1471041" y="1497520"/>
                </a:cubicBezTo>
                <a:cubicBezTo>
                  <a:pt x="1470737" y="1508787"/>
                  <a:pt x="1466778" y="1518227"/>
                  <a:pt x="1459165" y="1525840"/>
                </a:cubicBezTo>
                <a:cubicBezTo>
                  <a:pt x="1451552" y="1533453"/>
                  <a:pt x="1442113" y="1537411"/>
                  <a:pt x="1430845" y="1537716"/>
                </a:cubicBezTo>
                <a:cubicBezTo>
                  <a:pt x="1419579" y="1537411"/>
                  <a:pt x="1410139" y="1533453"/>
                  <a:pt x="1402526" y="1525840"/>
                </a:cubicBezTo>
                <a:cubicBezTo>
                  <a:pt x="1394913" y="1518227"/>
                  <a:pt x="1390954" y="1508787"/>
                  <a:pt x="1390650" y="1497520"/>
                </a:cubicBezTo>
                <a:cubicBezTo>
                  <a:pt x="1390954" y="1486253"/>
                  <a:pt x="1394913" y="1476813"/>
                  <a:pt x="1402526" y="1469201"/>
                </a:cubicBezTo>
                <a:cubicBezTo>
                  <a:pt x="1410139" y="1461588"/>
                  <a:pt x="1419579" y="1457629"/>
                  <a:pt x="1430845" y="1457325"/>
                </a:cubicBezTo>
                <a:close/>
                <a:moveTo>
                  <a:pt x="1259395" y="1457325"/>
                </a:moveTo>
                <a:cubicBezTo>
                  <a:pt x="1270662" y="1457629"/>
                  <a:pt x="1280102" y="1461588"/>
                  <a:pt x="1287715" y="1469201"/>
                </a:cubicBezTo>
                <a:cubicBezTo>
                  <a:pt x="1295328" y="1476813"/>
                  <a:pt x="1299287" y="1486253"/>
                  <a:pt x="1299591" y="1497520"/>
                </a:cubicBezTo>
                <a:cubicBezTo>
                  <a:pt x="1299287" y="1508787"/>
                  <a:pt x="1295328" y="1518227"/>
                  <a:pt x="1287715" y="1525840"/>
                </a:cubicBezTo>
                <a:cubicBezTo>
                  <a:pt x="1280102" y="1533453"/>
                  <a:pt x="1270663" y="1537411"/>
                  <a:pt x="1259395" y="1537716"/>
                </a:cubicBezTo>
                <a:cubicBezTo>
                  <a:pt x="1248129" y="1537411"/>
                  <a:pt x="1238689" y="1533453"/>
                  <a:pt x="1231076" y="1525840"/>
                </a:cubicBezTo>
                <a:cubicBezTo>
                  <a:pt x="1223463" y="1518227"/>
                  <a:pt x="1219504" y="1508787"/>
                  <a:pt x="1219200" y="1497520"/>
                </a:cubicBezTo>
                <a:cubicBezTo>
                  <a:pt x="1219504" y="1486253"/>
                  <a:pt x="1223463" y="1476813"/>
                  <a:pt x="1231076" y="1469201"/>
                </a:cubicBezTo>
                <a:cubicBezTo>
                  <a:pt x="1238689" y="1461588"/>
                  <a:pt x="1248129" y="1457629"/>
                  <a:pt x="1259395" y="1457325"/>
                </a:cubicBezTo>
                <a:close/>
                <a:moveTo>
                  <a:pt x="1078420" y="1457325"/>
                </a:moveTo>
                <a:cubicBezTo>
                  <a:pt x="1089688" y="1457629"/>
                  <a:pt x="1099127" y="1461588"/>
                  <a:pt x="1106740" y="1469201"/>
                </a:cubicBezTo>
                <a:cubicBezTo>
                  <a:pt x="1114353" y="1476813"/>
                  <a:pt x="1118312" y="1486253"/>
                  <a:pt x="1118616" y="1497520"/>
                </a:cubicBezTo>
                <a:cubicBezTo>
                  <a:pt x="1118312" y="1508787"/>
                  <a:pt x="1114353" y="1518227"/>
                  <a:pt x="1106740" y="1525840"/>
                </a:cubicBezTo>
                <a:cubicBezTo>
                  <a:pt x="1099127" y="1533453"/>
                  <a:pt x="1089688" y="1537411"/>
                  <a:pt x="1078420" y="1537716"/>
                </a:cubicBezTo>
                <a:cubicBezTo>
                  <a:pt x="1067154" y="1537411"/>
                  <a:pt x="1057714" y="1533453"/>
                  <a:pt x="1050101" y="1525840"/>
                </a:cubicBezTo>
                <a:cubicBezTo>
                  <a:pt x="1042488" y="1518227"/>
                  <a:pt x="1038530" y="1508787"/>
                  <a:pt x="1038225" y="1497520"/>
                </a:cubicBezTo>
                <a:cubicBezTo>
                  <a:pt x="1038530" y="1486253"/>
                  <a:pt x="1042488" y="1476813"/>
                  <a:pt x="1050101" y="1469201"/>
                </a:cubicBezTo>
                <a:cubicBezTo>
                  <a:pt x="1057714" y="1461588"/>
                  <a:pt x="1067154" y="1457629"/>
                  <a:pt x="1078420" y="1457325"/>
                </a:cubicBezTo>
                <a:close/>
                <a:moveTo>
                  <a:pt x="906971" y="1457325"/>
                </a:moveTo>
                <a:cubicBezTo>
                  <a:pt x="918237" y="1457629"/>
                  <a:pt x="927677" y="1461588"/>
                  <a:pt x="935290" y="1469201"/>
                </a:cubicBezTo>
                <a:cubicBezTo>
                  <a:pt x="942903" y="1476813"/>
                  <a:pt x="946862" y="1486253"/>
                  <a:pt x="947166" y="1497520"/>
                </a:cubicBezTo>
                <a:cubicBezTo>
                  <a:pt x="946862" y="1508787"/>
                  <a:pt x="942903" y="1518227"/>
                  <a:pt x="935290" y="1525840"/>
                </a:cubicBezTo>
                <a:cubicBezTo>
                  <a:pt x="927677" y="1533453"/>
                  <a:pt x="918237" y="1537411"/>
                  <a:pt x="906971" y="1537716"/>
                </a:cubicBezTo>
                <a:cubicBezTo>
                  <a:pt x="895704" y="1537411"/>
                  <a:pt x="886264" y="1533453"/>
                  <a:pt x="878651" y="1525840"/>
                </a:cubicBezTo>
                <a:cubicBezTo>
                  <a:pt x="871038" y="1518227"/>
                  <a:pt x="867080" y="1508787"/>
                  <a:pt x="866775" y="1497520"/>
                </a:cubicBezTo>
                <a:cubicBezTo>
                  <a:pt x="867080" y="1486253"/>
                  <a:pt x="871038" y="1476813"/>
                  <a:pt x="878651" y="1469201"/>
                </a:cubicBezTo>
                <a:cubicBezTo>
                  <a:pt x="886264" y="1461588"/>
                  <a:pt x="895704" y="1457629"/>
                  <a:pt x="906971" y="1457325"/>
                </a:cubicBezTo>
                <a:close/>
                <a:moveTo>
                  <a:pt x="735521" y="1457325"/>
                </a:moveTo>
                <a:cubicBezTo>
                  <a:pt x="746787" y="1457629"/>
                  <a:pt x="756227" y="1461588"/>
                  <a:pt x="763840" y="1469201"/>
                </a:cubicBezTo>
                <a:cubicBezTo>
                  <a:pt x="771453" y="1476813"/>
                  <a:pt x="775412" y="1486253"/>
                  <a:pt x="775716" y="1497520"/>
                </a:cubicBezTo>
                <a:cubicBezTo>
                  <a:pt x="775412" y="1508787"/>
                  <a:pt x="771453" y="1518227"/>
                  <a:pt x="763840" y="1525840"/>
                </a:cubicBezTo>
                <a:cubicBezTo>
                  <a:pt x="756227" y="1533453"/>
                  <a:pt x="746787" y="1537411"/>
                  <a:pt x="735521" y="1537716"/>
                </a:cubicBezTo>
                <a:cubicBezTo>
                  <a:pt x="724254" y="1537411"/>
                  <a:pt x="714814" y="1533453"/>
                  <a:pt x="707201" y="1525840"/>
                </a:cubicBezTo>
                <a:cubicBezTo>
                  <a:pt x="699588" y="1518227"/>
                  <a:pt x="695629" y="1508787"/>
                  <a:pt x="695325" y="1497520"/>
                </a:cubicBezTo>
                <a:cubicBezTo>
                  <a:pt x="695629" y="1486253"/>
                  <a:pt x="699588" y="1476813"/>
                  <a:pt x="707201" y="1469201"/>
                </a:cubicBezTo>
                <a:cubicBezTo>
                  <a:pt x="714814" y="1461588"/>
                  <a:pt x="724254" y="1457629"/>
                  <a:pt x="735521" y="1457325"/>
                </a:cubicBezTo>
                <a:close/>
                <a:moveTo>
                  <a:pt x="554546" y="1457325"/>
                </a:moveTo>
                <a:cubicBezTo>
                  <a:pt x="565812" y="1457629"/>
                  <a:pt x="575252" y="1461588"/>
                  <a:pt x="582865" y="1469201"/>
                </a:cubicBezTo>
                <a:cubicBezTo>
                  <a:pt x="590478" y="1476813"/>
                  <a:pt x="594436" y="1486253"/>
                  <a:pt x="594741" y="1497520"/>
                </a:cubicBezTo>
                <a:cubicBezTo>
                  <a:pt x="594436" y="1508787"/>
                  <a:pt x="590478" y="1518227"/>
                  <a:pt x="582865" y="1525840"/>
                </a:cubicBezTo>
                <a:cubicBezTo>
                  <a:pt x="575252" y="1533453"/>
                  <a:pt x="565812" y="1537411"/>
                  <a:pt x="554546" y="1537716"/>
                </a:cubicBezTo>
                <a:cubicBezTo>
                  <a:pt x="543279" y="1537411"/>
                  <a:pt x="533839" y="1533453"/>
                  <a:pt x="526226" y="1525840"/>
                </a:cubicBezTo>
                <a:cubicBezTo>
                  <a:pt x="518613" y="1518227"/>
                  <a:pt x="514655" y="1508787"/>
                  <a:pt x="514350" y="1497520"/>
                </a:cubicBezTo>
                <a:cubicBezTo>
                  <a:pt x="514655" y="1486253"/>
                  <a:pt x="518613" y="1476813"/>
                  <a:pt x="526226" y="1469201"/>
                </a:cubicBezTo>
                <a:cubicBezTo>
                  <a:pt x="533839" y="1461588"/>
                  <a:pt x="543279" y="1457629"/>
                  <a:pt x="554546" y="1457325"/>
                </a:cubicBezTo>
                <a:close/>
                <a:moveTo>
                  <a:pt x="383096" y="1457325"/>
                </a:moveTo>
                <a:cubicBezTo>
                  <a:pt x="394363" y="1457629"/>
                  <a:pt x="403802" y="1461588"/>
                  <a:pt x="411415" y="1469201"/>
                </a:cubicBezTo>
                <a:cubicBezTo>
                  <a:pt x="419028" y="1476813"/>
                  <a:pt x="422987" y="1486253"/>
                  <a:pt x="423291" y="1497520"/>
                </a:cubicBezTo>
                <a:cubicBezTo>
                  <a:pt x="422987" y="1508787"/>
                  <a:pt x="419028" y="1518227"/>
                  <a:pt x="411415" y="1525840"/>
                </a:cubicBezTo>
                <a:cubicBezTo>
                  <a:pt x="403802" y="1533453"/>
                  <a:pt x="394363" y="1537411"/>
                  <a:pt x="383096" y="1537716"/>
                </a:cubicBezTo>
                <a:cubicBezTo>
                  <a:pt x="371829" y="1537411"/>
                  <a:pt x="362389" y="1533453"/>
                  <a:pt x="354776" y="1525840"/>
                </a:cubicBezTo>
                <a:cubicBezTo>
                  <a:pt x="347163" y="1518227"/>
                  <a:pt x="343205" y="1508787"/>
                  <a:pt x="342900" y="1497520"/>
                </a:cubicBezTo>
                <a:cubicBezTo>
                  <a:pt x="343205" y="1486253"/>
                  <a:pt x="347163" y="1476813"/>
                  <a:pt x="354776" y="1469201"/>
                </a:cubicBezTo>
                <a:cubicBezTo>
                  <a:pt x="362389" y="1461588"/>
                  <a:pt x="371829" y="1457629"/>
                  <a:pt x="383096" y="1457325"/>
                </a:cubicBezTo>
                <a:close/>
                <a:moveTo>
                  <a:pt x="211646" y="1457325"/>
                </a:moveTo>
                <a:cubicBezTo>
                  <a:pt x="222912" y="1457629"/>
                  <a:pt x="232352" y="1461588"/>
                  <a:pt x="239965" y="1469201"/>
                </a:cubicBezTo>
                <a:cubicBezTo>
                  <a:pt x="247578" y="1476813"/>
                  <a:pt x="251537" y="1486253"/>
                  <a:pt x="251841" y="1497520"/>
                </a:cubicBezTo>
                <a:cubicBezTo>
                  <a:pt x="251537" y="1508787"/>
                  <a:pt x="247578" y="1518227"/>
                  <a:pt x="239965" y="1525840"/>
                </a:cubicBezTo>
                <a:cubicBezTo>
                  <a:pt x="232352" y="1533453"/>
                  <a:pt x="222912" y="1537411"/>
                  <a:pt x="211646" y="1537716"/>
                </a:cubicBezTo>
                <a:cubicBezTo>
                  <a:pt x="200379" y="1537411"/>
                  <a:pt x="190939" y="1533453"/>
                  <a:pt x="183326" y="1525840"/>
                </a:cubicBezTo>
                <a:cubicBezTo>
                  <a:pt x="175713" y="1518227"/>
                  <a:pt x="171755" y="1508787"/>
                  <a:pt x="171450" y="1497520"/>
                </a:cubicBezTo>
                <a:cubicBezTo>
                  <a:pt x="171755" y="1486253"/>
                  <a:pt x="175713" y="1476813"/>
                  <a:pt x="183326" y="1469201"/>
                </a:cubicBezTo>
                <a:cubicBezTo>
                  <a:pt x="190939" y="1461588"/>
                  <a:pt x="200379" y="1457629"/>
                  <a:pt x="211646" y="1457325"/>
                </a:cubicBezTo>
                <a:close/>
                <a:moveTo>
                  <a:pt x="40196" y="1457325"/>
                </a:moveTo>
                <a:cubicBezTo>
                  <a:pt x="51463" y="1457629"/>
                  <a:pt x="60902" y="1461588"/>
                  <a:pt x="68515" y="1469201"/>
                </a:cubicBezTo>
                <a:cubicBezTo>
                  <a:pt x="76128" y="1476813"/>
                  <a:pt x="80087" y="1486253"/>
                  <a:pt x="80391" y="1497520"/>
                </a:cubicBezTo>
                <a:cubicBezTo>
                  <a:pt x="80087" y="1508787"/>
                  <a:pt x="76128" y="1518227"/>
                  <a:pt x="68515" y="1525840"/>
                </a:cubicBezTo>
                <a:cubicBezTo>
                  <a:pt x="60902" y="1533453"/>
                  <a:pt x="51463" y="1537411"/>
                  <a:pt x="40196" y="1537716"/>
                </a:cubicBezTo>
                <a:cubicBezTo>
                  <a:pt x="28929" y="1537411"/>
                  <a:pt x="19489" y="1533453"/>
                  <a:pt x="11876" y="1525840"/>
                </a:cubicBezTo>
                <a:cubicBezTo>
                  <a:pt x="4263" y="1518227"/>
                  <a:pt x="305" y="1508787"/>
                  <a:pt x="0" y="1497520"/>
                </a:cubicBezTo>
                <a:cubicBezTo>
                  <a:pt x="305" y="1486253"/>
                  <a:pt x="4263" y="1476813"/>
                  <a:pt x="11876" y="1469201"/>
                </a:cubicBezTo>
                <a:cubicBezTo>
                  <a:pt x="19489" y="1461588"/>
                  <a:pt x="28929" y="1457629"/>
                  <a:pt x="40196" y="1457325"/>
                </a:cubicBezTo>
                <a:close/>
                <a:moveTo>
                  <a:pt x="2469071" y="733425"/>
                </a:moveTo>
                <a:cubicBezTo>
                  <a:pt x="2480338" y="733729"/>
                  <a:pt x="2489777" y="737688"/>
                  <a:pt x="2497390" y="745301"/>
                </a:cubicBezTo>
                <a:cubicBezTo>
                  <a:pt x="2505003" y="752913"/>
                  <a:pt x="2508962" y="762353"/>
                  <a:pt x="2509266" y="773620"/>
                </a:cubicBezTo>
                <a:cubicBezTo>
                  <a:pt x="2508962" y="784887"/>
                  <a:pt x="2505003" y="794327"/>
                  <a:pt x="2497390" y="801940"/>
                </a:cubicBezTo>
                <a:cubicBezTo>
                  <a:pt x="2489777" y="809553"/>
                  <a:pt x="2480338" y="813511"/>
                  <a:pt x="2469071" y="813816"/>
                </a:cubicBezTo>
                <a:cubicBezTo>
                  <a:pt x="2457804" y="813511"/>
                  <a:pt x="2448364" y="809553"/>
                  <a:pt x="2440751" y="801940"/>
                </a:cubicBezTo>
                <a:cubicBezTo>
                  <a:pt x="2433138" y="794327"/>
                  <a:pt x="2429180" y="784887"/>
                  <a:pt x="2428875" y="773620"/>
                </a:cubicBezTo>
                <a:cubicBezTo>
                  <a:pt x="2429180" y="762353"/>
                  <a:pt x="2433138" y="752913"/>
                  <a:pt x="2440751" y="745301"/>
                </a:cubicBezTo>
                <a:cubicBezTo>
                  <a:pt x="2448364" y="737688"/>
                  <a:pt x="2457804" y="733729"/>
                  <a:pt x="2469071" y="733425"/>
                </a:cubicBezTo>
                <a:close/>
                <a:moveTo>
                  <a:pt x="2297621" y="733425"/>
                </a:moveTo>
                <a:cubicBezTo>
                  <a:pt x="2308887" y="733729"/>
                  <a:pt x="2318327" y="737688"/>
                  <a:pt x="2325940" y="745301"/>
                </a:cubicBezTo>
                <a:cubicBezTo>
                  <a:pt x="2333553" y="752913"/>
                  <a:pt x="2337511" y="762353"/>
                  <a:pt x="2337816" y="773620"/>
                </a:cubicBezTo>
                <a:cubicBezTo>
                  <a:pt x="2337511" y="784887"/>
                  <a:pt x="2333553" y="794327"/>
                  <a:pt x="2325940" y="801940"/>
                </a:cubicBezTo>
                <a:cubicBezTo>
                  <a:pt x="2318327" y="809553"/>
                  <a:pt x="2308888" y="813511"/>
                  <a:pt x="2297621" y="813816"/>
                </a:cubicBezTo>
                <a:cubicBezTo>
                  <a:pt x="2286354" y="813511"/>
                  <a:pt x="2276914" y="809553"/>
                  <a:pt x="2269301" y="801940"/>
                </a:cubicBezTo>
                <a:cubicBezTo>
                  <a:pt x="2261688" y="794327"/>
                  <a:pt x="2257730" y="784887"/>
                  <a:pt x="2257425" y="773620"/>
                </a:cubicBezTo>
                <a:cubicBezTo>
                  <a:pt x="2257730" y="762353"/>
                  <a:pt x="2261688" y="752913"/>
                  <a:pt x="2269301" y="745301"/>
                </a:cubicBezTo>
                <a:cubicBezTo>
                  <a:pt x="2276914" y="737688"/>
                  <a:pt x="2286354" y="733729"/>
                  <a:pt x="2297621" y="733425"/>
                </a:cubicBezTo>
                <a:close/>
                <a:moveTo>
                  <a:pt x="2126171" y="733425"/>
                </a:moveTo>
                <a:cubicBezTo>
                  <a:pt x="2137437" y="733729"/>
                  <a:pt x="2146877" y="737688"/>
                  <a:pt x="2154490" y="745301"/>
                </a:cubicBezTo>
                <a:cubicBezTo>
                  <a:pt x="2162103" y="752913"/>
                  <a:pt x="2166062" y="762353"/>
                  <a:pt x="2166366" y="773620"/>
                </a:cubicBezTo>
                <a:cubicBezTo>
                  <a:pt x="2166062" y="784887"/>
                  <a:pt x="2162103" y="794327"/>
                  <a:pt x="2154490" y="801940"/>
                </a:cubicBezTo>
                <a:cubicBezTo>
                  <a:pt x="2146877" y="809553"/>
                  <a:pt x="2137438" y="813511"/>
                  <a:pt x="2126171" y="813816"/>
                </a:cubicBezTo>
                <a:cubicBezTo>
                  <a:pt x="2114904" y="813511"/>
                  <a:pt x="2105464" y="809553"/>
                  <a:pt x="2097851" y="801940"/>
                </a:cubicBezTo>
                <a:cubicBezTo>
                  <a:pt x="2090238" y="794327"/>
                  <a:pt x="2086280" y="784887"/>
                  <a:pt x="2085975" y="773620"/>
                </a:cubicBezTo>
                <a:cubicBezTo>
                  <a:pt x="2086280" y="762353"/>
                  <a:pt x="2090238" y="752913"/>
                  <a:pt x="2097851" y="745301"/>
                </a:cubicBezTo>
                <a:cubicBezTo>
                  <a:pt x="2105464" y="737688"/>
                  <a:pt x="2114904" y="733729"/>
                  <a:pt x="2126171" y="733425"/>
                </a:cubicBezTo>
                <a:close/>
                <a:moveTo>
                  <a:pt x="1954721" y="733425"/>
                </a:moveTo>
                <a:cubicBezTo>
                  <a:pt x="1965987" y="733729"/>
                  <a:pt x="1975427" y="737688"/>
                  <a:pt x="1983040" y="745301"/>
                </a:cubicBezTo>
                <a:cubicBezTo>
                  <a:pt x="1990653" y="752913"/>
                  <a:pt x="1994612" y="762353"/>
                  <a:pt x="1994916" y="773620"/>
                </a:cubicBezTo>
                <a:cubicBezTo>
                  <a:pt x="1994612" y="784887"/>
                  <a:pt x="1990653" y="794327"/>
                  <a:pt x="1983040" y="801940"/>
                </a:cubicBezTo>
                <a:cubicBezTo>
                  <a:pt x="1975427" y="809553"/>
                  <a:pt x="1965988" y="813511"/>
                  <a:pt x="1954721" y="813816"/>
                </a:cubicBezTo>
                <a:cubicBezTo>
                  <a:pt x="1943454" y="813511"/>
                  <a:pt x="1934014" y="809553"/>
                  <a:pt x="1926401" y="801940"/>
                </a:cubicBezTo>
                <a:cubicBezTo>
                  <a:pt x="1918788" y="794327"/>
                  <a:pt x="1914830" y="784887"/>
                  <a:pt x="1914525" y="773620"/>
                </a:cubicBezTo>
                <a:cubicBezTo>
                  <a:pt x="1914830" y="762353"/>
                  <a:pt x="1918788" y="752913"/>
                  <a:pt x="1926401" y="745301"/>
                </a:cubicBezTo>
                <a:cubicBezTo>
                  <a:pt x="1934014" y="737688"/>
                  <a:pt x="1943454" y="733729"/>
                  <a:pt x="1954721" y="733425"/>
                </a:cubicBezTo>
                <a:close/>
                <a:moveTo>
                  <a:pt x="1783271" y="733425"/>
                </a:moveTo>
                <a:cubicBezTo>
                  <a:pt x="1794538" y="733729"/>
                  <a:pt x="1803977" y="737688"/>
                  <a:pt x="1811590" y="745301"/>
                </a:cubicBezTo>
                <a:cubicBezTo>
                  <a:pt x="1819203" y="752913"/>
                  <a:pt x="1823162" y="762353"/>
                  <a:pt x="1823466" y="773620"/>
                </a:cubicBezTo>
                <a:cubicBezTo>
                  <a:pt x="1823162" y="784887"/>
                  <a:pt x="1819203" y="794327"/>
                  <a:pt x="1811590" y="801940"/>
                </a:cubicBezTo>
                <a:cubicBezTo>
                  <a:pt x="1803977" y="809553"/>
                  <a:pt x="1794538" y="813511"/>
                  <a:pt x="1783271" y="813816"/>
                </a:cubicBezTo>
                <a:cubicBezTo>
                  <a:pt x="1772004" y="813511"/>
                  <a:pt x="1762564" y="809553"/>
                  <a:pt x="1754951" y="801940"/>
                </a:cubicBezTo>
                <a:cubicBezTo>
                  <a:pt x="1747338" y="794327"/>
                  <a:pt x="1743380" y="784887"/>
                  <a:pt x="1743075" y="773620"/>
                </a:cubicBezTo>
                <a:cubicBezTo>
                  <a:pt x="1743380" y="762353"/>
                  <a:pt x="1747338" y="752913"/>
                  <a:pt x="1754951" y="745301"/>
                </a:cubicBezTo>
                <a:cubicBezTo>
                  <a:pt x="1762564" y="737688"/>
                  <a:pt x="1772004" y="733729"/>
                  <a:pt x="1783271" y="733425"/>
                </a:cubicBezTo>
                <a:close/>
                <a:moveTo>
                  <a:pt x="1602296" y="733425"/>
                </a:moveTo>
                <a:cubicBezTo>
                  <a:pt x="1613563" y="733729"/>
                  <a:pt x="1623002" y="737688"/>
                  <a:pt x="1630615" y="745301"/>
                </a:cubicBezTo>
                <a:cubicBezTo>
                  <a:pt x="1638228" y="752913"/>
                  <a:pt x="1642187" y="762353"/>
                  <a:pt x="1642491" y="773620"/>
                </a:cubicBezTo>
                <a:cubicBezTo>
                  <a:pt x="1642187" y="784887"/>
                  <a:pt x="1638228" y="794327"/>
                  <a:pt x="1630615" y="801940"/>
                </a:cubicBezTo>
                <a:cubicBezTo>
                  <a:pt x="1623002" y="809553"/>
                  <a:pt x="1613563" y="813511"/>
                  <a:pt x="1602296" y="813816"/>
                </a:cubicBezTo>
                <a:cubicBezTo>
                  <a:pt x="1591029" y="813511"/>
                  <a:pt x="1581589" y="809553"/>
                  <a:pt x="1573976" y="801940"/>
                </a:cubicBezTo>
                <a:cubicBezTo>
                  <a:pt x="1566363" y="794327"/>
                  <a:pt x="1562404" y="784887"/>
                  <a:pt x="1562100" y="773620"/>
                </a:cubicBezTo>
                <a:cubicBezTo>
                  <a:pt x="1562404" y="762353"/>
                  <a:pt x="1566363" y="752913"/>
                  <a:pt x="1573976" y="745301"/>
                </a:cubicBezTo>
                <a:cubicBezTo>
                  <a:pt x="1581589" y="737688"/>
                  <a:pt x="1591029" y="733729"/>
                  <a:pt x="1602296" y="733425"/>
                </a:cubicBezTo>
                <a:close/>
                <a:moveTo>
                  <a:pt x="1430845" y="733425"/>
                </a:moveTo>
                <a:cubicBezTo>
                  <a:pt x="1442112" y="733729"/>
                  <a:pt x="1451552" y="737688"/>
                  <a:pt x="1459165" y="745301"/>
                </a:cubicBezTo>
                <a:cubicBezTo>
                  <a:pt x="1466778" y="752913"/>
                  <a:pt x="1470737" y="762353"/>
                  <a:pt x="1471041" y="773620"/>
                </a:cubicBezTo>
                <a:cubicBezTo>
                  <a:pt x="1470737" y="784887"/>
                  <a:pt x="1466778" y="794327"/>
                  <a:pt x="1459165" y="801940"/>
                </a:cubicBezTo>
                <a:cubicBezTo>
                  <a:pt x="1451552" y="809553"/>
                  <a:pt x="1442113" y="813511"/>
                  <a:pt x="1430845" y="813816"/>
                </a:cubicBezTo>
                <a:cubicBezTo>
                  <a:pt x="1419579" y="813511"/>
                  <a:pt x="1410139" y="809553"/>
                  <a:pt x="1402526" y="801940"/>
                </a:cubicBezTo>
                <a:cubicBezTo>
                  <a:pt x="1394913" y="794327"/>
                  <a:pt x="1390954" y="784887"/>
                  <a:pt x="1390650" y="773620"/>
                </a:cubicBezTo>
                <a:cubicBezTo>
                  <a:pt x="1390954" y="762353"/>
                  <a:pt x="1394913" y="752913"/>
                  <a:pt x="1402526" y="745301"/>
                </a:cubicBezTo>
                <a:cubicBezTo>
                  <a:pt x="1410139" y="737688"/>
                  <a:pt x="1419579" y="733729"/>
                  <a:pt x="1430845" y="733425"/>
                </a:cubicBezTo>
                <a:close/>
                <a:moveTo>
                  <a:pt x="1259395" y="733425"/>
                </a:moveTo>
                <a:cubicBezTo>
                  <a:pt x="1270662" y="733729"/>
                  <a:pt x="1280102" y="737688"/>
                  <a:pt x="1287715" y="745301"/>
                </a:cubicBezTo>
                <a:cubicBezTo>
                  <a:pt x="1295328" y="752913"/>
                  <a:pt x="1299287" y="762353"/>
                  <a:pt x="1299591" y="773620"/>
                </a:cubicBezTo>
                <a:cubicBezTo>
                  <a:pt x="1299287" y="784887"/>
                  <a:pt x="1295328" y="794327"/>
                  <a:pt x="1287715" y="801940"/>
                </a:cubicBezTo>
                <a:cubicBezTo>
                  <a:pt x="1280102" y="809553"/>
                  <a:pt x="1270663" y="813511"/>
                  <a:pt x="1259395" y="813816"/>
                </a:cubicBezTo>
                <a:cubicBezTo>
                  <a:pt x="1248129" y="813511"/>
                  <a:pt x="1238689" y="809553"/>
                  <a:pt x="1231076" y="801940"/>
                </a:cubicBezTo>
                <a:cubicBezTo>
                  <a:pt x="1223463" y="794327"/>
                  <a:pt x="1219504" y="784887"/>
                  <a:pt x="1219200" y="773620"/>
                </a:cubicBezTo>
                <a:cubicBezTo>
                  <a:pt x="1219504" y="762353"/>
                  <a:pt x="1223463" y="752913"/>
                  <a:pt x="1231076" y="745301"/>
                </a:cubicBezTo>
                <a:cubicBezTo>
                  <a:pt x="1238689" y="737688"/>
                  <a:pt x="1248129" y="733729"/>
                  <a:pt x="1259395" y="733425"/>
                </a:cubicBezTo>
                <a:close/>
                <a:moveTo>
                  <a:pt x="1078420" y="733425"/>
                </a:moveTo>
                <a:cubicBezTo>
                  <a:pt x="1089688" y="733729"/>
                  <a:pt x="1099127" y="737688"/>
                  <a:pt x="1106740" y="745301"/>
                </a:cubicBezTo>
                <a:cubicBezTo>
                  <a:pt x="1114353" y="752913"/>
                  <a:pt x="1118312" y="762353"/>
                  <a:pt x="1118616" y="773620"/>
                </a:cubicBezTo>
                <a:cubicBezTo>
                  <a:pt x="1118312" y="784887"/>
                  <a:pt x="1114353" y="794327"/>
                  <a:pt x="1106740" y="801940"/>
                </a:cubicBezTo>
                <a:cubicBezTo>
                  <a:pt x="1099127" y="809553"/>
                  <a:pt x="1089688" y="813511"/>
                  <a:pt x="1078420" y="813816"/>
                </a:cubicBezTo>
                <a:cubicBezTo>
                  <a:pt x="1067154" y="813511"/>
                  <a:pt x="1057714" y="809553"/>
                  <a:pt x="1050101" y="801940"/>
                </a:cubicBezTo>
                <a:cubicBezTo>
                  <a:pt x="1042488" y="794327"/>
                  <a:pt x="1038530" y="784887"/>
                  <a:pt x="1038225" y="773620"/>
                </a:cubicBezTo>
                <a:cubicBezTo>
                  <a:pt x="1038530" y="762353"/>
                  <a:pt x="1042488" y="752913"/>
                  <a:pt x="1050101" y="745301"/>
                </a:cubicBezTo>
                <a:cubicBezTo>
                  <a:pt x="1057714" y="737688"/>
                  <a:pt x="1067154" y="733729"/>
                  <a:pt x="1078420" y="733425"/>
                </a:cubicBezTo>
                <a:close/>
                <a:moveTo>
                  <a:pt x="906971" y="733425"/>
                </a:moveTo>
                <a:cubicBezTo>
                  <a:pt x="918237" y="733729"/>
                  <a:pt x="927677" y="737688"/>
                  <a:pt x="935290" y="745301"/>
                </a:cubicBezTo>
                <a:cubicBezTo>
                  <a:pt x="942903" y="752913"/>
                  <a:pt x="946862" y="762353"/>
                  <a:pt x="947166" y="773620"/>
                </a:cubicBezTo>
                <a:cubicBezTo>
                  <a:pt x="946862" y="784887"/>
                  <a:pt x="942903" y="794327"/>
                  <a:pt x="935290" y="801940"/>
                </a:cubicBezTo>
                <a:cubicBezTo>
                  <a:pt x="927677" y="809553"/>
                  <a:pt x="918237" y="813511"/>
                  <a:pt x="906971" y="813816"/>
                </a:cubicBezTo>
                <a:cubicBezTo>
                  <a:pt x="895704" y="813511"/>
                  <a:pt x="886264" y="809553"/>
                  <a:pt x="878651" y="801940"/>
                </a:cubicBezTo>
                <a:cubicBezTo>
                  <a:pt x="871038" y="794327"/>
                  <a:pt x="867080" y="784887"/>
                  <a:pt x="866775" y="773620"/>
                </a:cubicBezTo>
                <a:cubicBezTo>
                  <a:pt x="867080" y="762353"/>
                  <a:pt x="871038" y="752913"/>
                  <a:pt x="878651" y="745301"/>
                </a:cubicBezTo>
                <a:cubicBezTo>
                  <a:pt x="886264" y="737688"/>
                  <a:pt x="895704" y="733729"/>
                  <a:pt x="906971" y="733425"/>
                </a:cubicBezTo>
                <a:close/>
                <a:moveTo>
                  <a:pt x="735521" y="733425"/>
                </a:moveTo>
                <a:cubicBezTo>
                  <a:pt x="746787" y="733729"/>
                  <a:pt x="756227" y="737688"/>
                  <a:pt x="763840" y="745301"/>
                </a:cubicBezTo>
                <a:cubicBezTo>
                  <a:pt x="771453" y="752913"/>
                  <a:pt x="775412" y="762353"/>
                  <a:pt x="775716" y="773620"/>
                </a:cubicBezTo>
                <a:cubicBezTo>
                  <a:pt x="775412" y="784887"/>
                  <a:pt x="771453" y="794327"/>
                  <a:pt x="763840" y="801940"/>
                </a:cubicBezTo>
                <a:cubicBezTo>
                  <a:pt x="756227" y="809553"/>
                  <a:pt x="746787" y="813511"/>
                  <a:pt x="735521" y="813816"/>
                </a:cubicBezTo>
                <a:cubicBezTo>
                  <a:pt x="724254" y="813511"/>
                  <a:pt x="714814" y="809553"/>
                  <a:pt x="707201" y="801940"/>
                </a:cubicBezTo>
                <a:cubicBezTo>
                  <a:pt x="699588" y="794327"/>
                  <a:pt x="695629" y="784887"/>
                  <a:pt x="695325" y="773620"/>
                </a:cubicBezTo>
                <a:cubicBezTo>
                  <a:pt x="695629" y="762353"/>
                  <a:pt x="699588" y="752913"/>
                  <a:pt x="707201" y="745301"/>
                </a:cubicBezTo>
                <a:cubicBezTo>
                  <a:pt x="714814" y="737688"/>
                  <a:pt x="724254" y="733729"/>
                  <a:pt x="735521" y="733425"/>
                </a:cubicBezTo>
                <a:close/>
                <a:moveTo>
                  <a:pt x="554546" y="733425"/>
                </a:moveTo>
                <a:cubicBezTo>
                  <a:pt x="565812" y="733729"/>
                  <a:pt x="575252" y="737688"/>
                  <a:pt x="582865" y="745301"/>
                </a:cubicBezTo>
                <a:cubicBezTo>
                  <a:pt x="590478" y="752913"/>
                  <a:pt x="594436" y="762353"/>
                  <a:pt x="594741" y="773620"/>
                </a:cubicBezTo>
                <a:cubicBezTo>
                  <a:pt x="594436" y="784887"/>
                  <a:pt x="590478" y="794327"/>
                  <a:pt x="582865" y="801940"/>
                </a:cubicBezTo>
                <a:cubicBezTo>
                  <a:pt x="575252" y="809553"/>
                  <a:pt x="565812" y="813511"/>
                  <a:pt x="554546" y="813816"/>
                </a:cubicBezTo>
                <a:cubicBezTo>
                  <a:pt x="543279" y="813511"/>
                  <a:pt x="533839" y="809553"/>
                  <a:pt x="526226" y="801940"/>
                </a:cubicBezTo>
                <a:cubicBezTo>
                  <a:pt x="518613" y="794327"/>
                  <a:pt x="514655" y="784887"/>
                  <a:pt x="514350" y="773620"/>
                </a:cubicBezTo>
                <a:cubicBezTo>
                  <a:pt x="514655" y="762353"/>
                  <a:pt x="518613" y="752913"/>
                  <a:pt x="526226" y="745301"/>
                </a:cubicBezTo>
                <a:cubicBezTo>
                  <a:pt x="533839" y="737688"/>
                  <a:pt x="543279" y="733729"/>
                  <a:pt x="554546" y="733425"/>
                </a:cubicBezTo>
                <a:close/>
                <a:moveTo>
                  <a:pt x="383096" y="733425"/>
                </a:moveTo>
                <a:cubicBezTo>
                  <a:pt x="394363" y="733729"/>
                  <a:pt x="403802" y="737688"/>
                  <a:pt x="411415" y="745301"/>
                </a:cubicBezTo>
                <a:cubicBezTo>
                  <a:pt x="419028" y="752913"/>
                  <a:pt x="422987" y="762353"/>
                  <a:pt x="423291" y="773620"/>
                </a:cubicBezTo>
                <a:cubicBezTo>
                  <a:pt x="422987" y="784887"/>
                  <a:pt x="419028" y="794327"/>
                  <a:pt x="411415" y="801940"/>
                </a:cubicBezTo>
                <a:cubicBezTo>
                  <a:pt x="403802" y="809553"/>
                  <a:pt x="394363" y="813511"/>
                  <a:pt x="383096" y="813816"/>
                </a:cubicBezTo>
                <a:cubicBezTo>
                  <a:pt x="371829" y="813511"/>
                  <a:pt x="362389" y="809553"/>
                  <a:pt x="354776" y="801940"/>
                </a:cubicBezTo>
                <a:cubicBezTo>
                  <a:pt x="347163" y="794327"/>
                  <a:pt x="343205" y="784887"/>
                  <a:pt x="342900" y="773620"/>
                </a:cubicBezTo>
                <a:cubicBezTo>
                  <a:pt x="343205" y="762353"/>
                  <a:pt x="347163" y="752913"/>
                  <a:pt x="354776" y="745301"/>
                </a:cubicBezTo>
                <a:cubicBezTo>
                  <a:pt x="362389" y="737688"/>
                  <a:pt x="371829" y="733729"/>
                  <a:pt x="383096" y="733425"/>
                </a:cubicBezTo>
                <a:close/>
                <a:moveTo>
                  <a:pt x="211646" y="733425"/>
                </a:moveTo>
                <a:cubicBezTo>
                  <a:pt x="222912" y="733729"/>
                  <a:pt x="232352" y="737688"/>
                  <a:pt x="239965" y="745301"/>
                </a:cubicBezTo>
                <a:cubicBezTo>
                  <a:pt x="247578" y="752913"/>
                  <a:pt x="251537" y="762353"/>
                  <a:pt x="251841" y="773620"/>
                </a:cubicBezTo>
                <a:cubicBezTo>
                  <a:pt x="251537" y="784887"/>
                  <a:pt x="247578" y="794327"/>
                  <a:pt x="239965" y="801940"/>
                </a:cubicBezTo>
                <a:cubicBezTo>
                  <a:pt x="232352" y="809553"/>
                  <a:pt x="222912" y="813511"/>
                  <a:pt x="211646" y="813816"/>
                </a:cubicBezTo>
                <a:cubicBezTo>
                  <a:pt x="200379" y="813511"/>
                  <a:pt x="190939" y="809553"/>
                  <a:pt x="183326" y="801940"/>
                </a:cubicBezTo>
                <a:cubicBezTo>
                  <a:pt x="175713" y="794327"/>
                  <a:pt x="171755" y="784887"/>
                  <a:pt x="171450" y="773620"/>
                </a:cubicBezTo>
                <a:cubicBezTo>
                  <a:pt x="171755" y="762353"/>
                  <a:pt x="175713" y="752913"/>
                  <a:pt x="183326" y="745301"/>
                </a:cubicBezTo>
                <a:cubicBezTo>
                  <a:pt x="190939" y="737688"/>
                  <a:pt x="200379" y="733729"/>
                  <a:pt x="211646" y="733425"/>
                </a:cubicBezTo>
                <a:close/>
                <a:moveTo>
                  <a:pt x="40196" y="733425"/>
                </a:moveTo>
                <a:cubicBezTo>
                  <a:pt x="51463" y="733729"/>
                  <a:pt x="60902" y="737688"/>
                  <a:pt x="68515" y="745301"/>
                </a:cubicBezTo>
                <a:cubicBezTo>
                  <a:pt x="76128" y="752913"/>
                  <a:pt x="80087" y="762353"/>
                  <a:pt x="80391" y="773620"/>
                </a:cubicBezTo>
                <a:cubicBezTo>
                  <a:pt x="80087" y="784887"/>
                  <a:pt x="76128" y="794327"/>
                  <a:pt x="68515" y="801940"/>
                </a:cubicBezTo>
                <a:cubicBezTo>
                  <a:pt x="60902" y="809553"/>
                  <a:pt x="51463" y="813511"/>
                  <a:pt x="40196" y="813816"/>
                </a:cubicBezTo>
                <a:cubicBezTo>
                  <a:pt x="28929" y="813511"/>
                  <a:pt x="19489" y="809553"/>
                  <a:pt x="11876" y="801940"/>
                </a:cubicBezTo>
                <a:cubicBezTo>
                  <a:pt x="4263" y="794327"/>
                  <a:pt x="305" y="784887"/>
                  <a:pt x="0" y="773620"/>
                </a:cubicBezTo>
                <a:cubicBezTo>
                  <a:pt x="305" y="762353"/>
                  <a:pt x="4263" y="752913"/>
                  <a:pt x="11876" y="745301"/>
                </a:cubicBezTo>
                <a:cubicBezTo>
                  <a:pt x="19489" y="737688"/>
                  <a:pt x="28929" y="733729"/>
                  <a:pt x="40196" y="733425"/>
                </a:cubicBezTo>
                <a:close/>
                <a:moveTo>
                  <a:pt x="2469071" y="0"/>
                </a:moveTo>
                <a:cubicBezTo>
                  <a:pt x="2480338" y="304"/>
                  <a:pt x="2489777" y="4263"/>
                  <a:pt x="2497390" y="11876"/>
                </a:cubicBezTo>
                <a:cubicBezTo>
                  <a:pt x="2505003" y="19489"/>
                  <a:pt x="2508962" y="28928"/>
                  <a:pt x="2509266" y="40195"/>
                </a:cubicBezTo>
                <a:cubicBezTo>
                  <a:pt x="2508962" y="51462"/>
                  <a:pt x="2505003" y="60902"/>
                  <a:pt x="2497390" y="68515"/>
                </a:cubicBezTo>
                <a:cubicBezTo>
                  <a:pt x="2489777" y="76128"/>
                  <a:pt x="2480338" y="80086"/>
                  <a:pt x="2469071" y="80391"/>
                </a:cubicBezTo>
                <a:cubicBezTo>
                  <a:pt x="2457804" y="80086"/>
                  <a:pt x="2448364" y="76128"/>
                  <a:pt x="2440751" y="68515"/>
                </a:cubicBezTo>
                <a:cubicBezTo>
                  <a:pt x="2433138" y="60902"/>
                  <a:pt x="2429180" y="51462"/>
                  <a:pt x="2428875" y="40195"/>
                </a:cubicBezTo>
                <a:cubicBezTo>
                  <a:pt x="2429180" y="28928"/>
                  <a:pt x="2433138" y="19489"/>
                  <a:pt x="2440751" y="11876"/>
                </a:cubicBezTo>
                <a:cubicBezTo>
                  <a:pt x="2448364" y="4263"/>
                  <a:pt x="2457804" y="304"/>
                  <a:pt x="2469071" y="0"/>
                </a:cubicBezTo>
                <a:close/>
                <a:moveTo>
                  <a:pt x="2297621" y="0"/>
                </a:moveTo>
                <a:cubicBezTo>
                  <a:pt x="2308887" y="304"/>
                  <a:pt x="2318327" y="4263"/>
                  <a:pt x="2325940" y="11876"/>
                </a:cubicBezTo>
                <a:cubicBezTo>
                  <a:pt x="2333553" y="19489"/>
                  <a:pt x="2337511" y="28928"/>
                  <a:pt x="2337816" y="40195"/>
                </a:cubicBezTo>
                <a:cubicBezTo>
                  <a:pt x="2337511" y="51462"/>
                  <a:pt x="2333553" y="60902"/>
                  <a:pt x="2325940" y="68515"/>
                </a:cubicBezTo>
                <a:cubicBezTo>
                  <a:pt x="2318327" y="76128"/>
                  <a:pt x="2308888" y="80086"/>
                  <a:pt x="2297621" y="80391"/>
                </a:cubicBezTo>
                <a:cubicBezTo>
                  <a:pt x="2286354" y="80086"/>
                  <a:pt x="2276914" y="76128"/>
                  <a:pt x="2269301" y="68515"/>
                </a:cubicBezTo>
                <a:cubicBezTo>
                  <a:pt x="2261688" y="60902"/>
                  <a:pt x="2257730" y="51462"/>
                  <a:pt x="2257425" y="40195"/>
                </a:cubicBezTo>
                <a:cubicBezTo>
                  <a:pt x="2257730" y="28928"/>
                  <a:pt x="2261688" y="19489"/>
                  <a:pt x="2269301" y="11876"/>
                </a:cubicBezTo>
                <a:cubicBezTo>
                  <a:pt x="2276914" y="4263"/>
                  <a:pt x="2286354" y="304"/>
                  <a:pt x="2297621" y="0"/>
                </a:cubicBezTo>
                <a:close/>
                <a:moveTo>
                  <a:pt x="2126171" y="0"/>
                </a:moveTo>
                <a:cubicBezTo>
                  <a:pt x="2137437" y="304"/>
                  <a:pt x="2146877" y="4263"/>
                  <a:pt x="2154490" y="11876"/>
                </a:cubicBezTo>
                <a:cubicBezTo>
                  <a:pt x="2162103" y="19489"/>
                  <a:pt x="2166062" y="28928"/>
                  <a:pt x="2166366" y="40195"/>
                </a:cubicBezTo>
                <a:cubicBezTo>
                  <a:pt x="2166062" y="51462"/>
                  <a:pt x="2162103" y="60902"/>
                  <a:pt x="2154490" y="68515"/>
                </a:cubicBezTo>
                <a:cubicBezTo>
                  <a:pt x="2146877" y="76128"/>
                  <a:pt x="2137438" y="80086"/>
                  <a:pt x="2126171" y="80391"/>
                </a:cubicBezTo>
                <a:cubicBezTo>
                  <a:pt x="2114904" y="80086"/>
                  <a:pt x="2105464" y="76128"/>
                  <a:pt x="2097851" y="68515"/>
                </a:cubicBezTo>
                <a:cubicBezTo>
                  <a:pt x="2090238" y="60902"/>
                  <a:pt x="2086280" y="51462"/>
                  <a:pt x="2085975" y="40195"/>
                </a:cubicBezTo>
                <a:cubicBezTo>
                  <a:pt x="2086280" y="28928"/>
                  <a:pt x="2090238" y="19489"/>
                  <a:pt x="2097851" y="11876"/>
                </a:cubicBezTo>
                <a:cubicBezTo>
                  <a:pt x="2105464" y="4263"/>
                  <a:pt x="2114904" y="304"/>
                  <a:pt x="2126171" y="0"/>
                </a:cubicBezTo>
                <a:close/>
                <a:moveTo>
                  <a:pt x="1954721" y="0"/>
                </a:moveTo>
                <a:cubicBezTo>
                  <a:pt x="1965987" y="304"/>
                  <a:pt x="1975427" y="4263"/>
                  <a:pt x="1983040" y="11876"/>
                </a:cubicBezTo>
                <a:cubicBezTo>
                  <a:pt x="1990653" y="19489"/>
                  <a:pt x="1994612" y="28928"/>
                  <a:pt x="1994916" y="40195"/>
                </a:cubicBezTo>
                <a:cubicBezTo>
                  <a:pt x="1994612" y="51462"/>
                  <a:pt x="1990653" y="60902"/>
                  <a:pt x="1983040" y="68515"/>
                </a:cubicBezTo>
                <a:cubicBezTo>
                  <a:pt x="1975427" y="76128"/>
                  <a:pt x="1965988" y="80086"/>
                  <a:pt x="1954721" y="80391"/>
                </a:cubicBezTo>
                <a:cubicBezTo>
                  <a:pt x="1943454" y="80086"/>
                  <a:pt x="1934014" y="76128"/>
                  <a:pt x="1926401" y="68515"/>
                </a:cubicBezTo>
                <a:cubicBezTo>
                  <a:pt x="1918788" y="60902"/>
                  <a:pt x="1914830" y="51462"/>
                  <a:pt x="1914525" y="40195"/>
                </a:cubicBezTo>
                <a:cubicBezTo>
                  <a:pt x="1914830" y="28928"/>
                  <a:pt x="1918788" y="19489"/>
                  <a:pt x="1926401" y="11876"/>
                </a:cubicBezTo>
                <a:cubicBezTo>
                  <a:pt x="1934014" y="4263"/>
                  <a:pt x="1943454" y="304"/>
                  <a:pt x="1954721" y="0"/>
                </a:cubicBezTo>
                <a:close/>
                <a:moveTo>
                  <a:pt x="1783271" y="0"/>
                </a:moveTo>
                <a:cubicBezTo>
                  <a:pt x="1794538" y="304"/>
                  <a:pt x="1803977" y="4263"/>
                  <a:pt x="1811590" y="11876"/>
                </a:cubicBezTo>
                <a:cubicBezTo>
                  <a:pt x="1819203" y="19489"/>
                  <a:pt x="1823162" y="28928"/>
                  <a:pt x="1823466" y="40195"/>
                </a:cubicBezTo>
                <a:cubicBezTo>
                  <a:pt x="1823162" y="51462"/>
                  <a:pt x="1819203" y="60902"/>
                  <a:pt x="1811590" y="68515"/>
                </a:cubicBezTo>
                <a:cubicBezTo>
                  <a:pt x="1803977" y="76128"/>
                  <a:pt x="1794538" y="80086"/>
                  <a:pt x="1783271" y="80391"/>
                </a:cubicBezTo>
                <a:cubicBezTo>
                  <a:pt x="1772004" y="80086"/>
                  <a:pt x="1762564" y="76128"/>
                  <a:pt x="1754951" y="68515"/>
                </a:cubicBezTo>
                <a:cubicBezTo>
                  <a:pt x="1747338" y="60902"/>
                  <a:pt x="1743380" y="51462"/>
                  <a:pt x="1743075" y="40195"/>
                </a:cubicBezTo>
                <a:cubicBezTo>
                  <a:pt x="1743380" y="28928"/>
                  <a:pt x="1747338" y="19489"/>
                  <a:pt x="1754951" y="11876"/>
                </a:cubicBezTo>
                <a:cubicBezTo>
                  <a:pt x="1762564" y="4263"/>
                  <a:pt x="1772004" y="304"/>
                  <a:pt x="1783271" y="0"/>
                </a:cubicBezTo>
                <a:close/>
                <a:moveTo>
                  <a:pt x="1602296" y="0"/>
                </a:moveTo>
                <a:cubicBezTo>
                  <a:pt x="1613563" y="304"/>
                  <a:pt x="1623002" y="4263"/>
                  <a:pt x="1630615" y="11876"/>
                </a:cubicBezTo>
                <a:cubicBezTo>
                  <a:pt x="1638228" y="19489"/>
                  <a:pt x="1642187" y="28928"/>
                  <a:pt x="1642491" y="40195"/>
                </a:cubicBezTo>
                <a:cubicBezTo>
                  <a:pt x="1642187" y="51462"/>
                  <a:pt x="1638228" y="60902"/>
                  <a:pt x="1630615" y="68515"/>
                </a:cubicBezTo>
                <a:cubicBezTo>
                  <a:pt x="1623002" y="76128"/>
                  <a:pt x="1613563" y="80086"/>
                  <a:pt x="1602296" y="80391"/>
                </a:cubicBezTo>
                <a:cubicBezTo>
                  <a:pt x="1591029" y="80086"/>
                  <a:pt x="1581589" y="76128"/>
                  <a:pt x="1573976" y="68515"/>
                </a:cubicBezTo>
                <a:cubicBezTo>
                  <a:pt x="1566363" y="60902"/>
                  <a:pt x="1562404" y="51462"/>
                  <a:pt x="1562100" y="40195"/>
                </a:cubicBezTo>
                <a:cubicBezTo>
                  <a:pt x="1562404" y="28928"/>
                  <a:pt x="1566363" y="19489"/>
                  <a:pt x="1573976" y="11876"/>
                </a:cubicBezTo>
                <a:cubicBezTo>
                  <a:pt x="1581589" y="4263"/>
                  <a:pt x="1591029" y="304"/>
                  <a:pt x="1602296" y="0"/>
                </a:cubicBezTo>
                <a:close/>
                <a:moveTo>
                  <a:pt x="1430845" y="0"/>
                </a:moveTo>
                <a:cubicBezTo>
                  <a:pt x="1442112" y="304"/>
                  <a:pt x="1451552" y="4263"/>
                  <a:pt x="1459165" y="11876"/>
                </a:cubicBezTo>
                <a:cubicBezTo>
                  <a:pt x="1466778" y="19489"/>
                  <a:pt x="1470737" y="28928"/>
                  <a:pt x="1471041" y="40195"/>
                </a:cubicBezTo>
                <a:cubicBezTo>
                  <a:pt x="1470737" y="51462"/>
                  <a:pt x="1466778" y="60902"/>
                  <a:pt x="1459165" y="68515"/>
                </a:cubicBezTo>
                <a:cubicBezTo>
                  <a:pt x="1451552" y="76128"/>
                  <a:pt x="1442113" y="80086"/>
                  <a:pt x="1430845" y="80391"/>
                </a:cubicBezTo>
                <a:cubicBezTo>
                  <a:pt x="1419579" y="80086"/>
                  <a:pt x="1410139" y="76128"/>
                  <a:pt x="1402526" y="68515"/>
                </a:cubicBezTo>
                <a:cubicBezTo>
                  <a:pt x="1394913" y="60902"/>
                  <a:pt x="1390954" y="51462"/>
                  <a:pt x="1390650" y="40195"/>
                </a:cubicBezTo>
                <a:cubicBezTo>
                  <a:pt x="1390954" y="28928"/>
                  <a:pt x="1394913" y="19489"/>
                  <a:pt x="1402526" y="11876"/>
                </a:cubicBezTo>
                <a:cubicBezTo>
                  <a:pt x="1410139" y="4263"/>
                  <a:pt x="1419579" y="304"/>
                  <a:pt x="1430845" y="0"/>
                </a:cubicBezTo>
                <a:close/>
                <a:moveTo>
                  <a:pt x="1259395" y="0"/>
                </a:moveTo>
                <a:cubicBezTo>
                  <a:pt x="1270662" y="304"/>
                  <a:pt x="1280102" y="4263"/>
                  <a:pt x="1287715" y="11876"/>
                </a:cubicBezTo>
                <a:cubicBezTo>
                  <a:pt x="1295328" y="19489"/>
                  <a:pt x="1299287" y="28928"/>
                  <a:pt x="1299591" y="40195"/>
                </a:cubicBezTo>
                <a:cubicBezTo>
                  <a:pt x="1299287" y="51462"/>
                  <a:pt x="1295328" y="60902"/>
                  <a:pt x="1287715" y="68515"/>
                </a:cubicBezTo>
                <a:cubicBezTo>
                  <a:pt x="1280102" y="76128"/>
                  <a:pt x="1270663" y="80086"/>
                  <a:pt x="1259395" y="80391"/>
                </a:cubicBezTo>
                <a:cubicBezTo>
                  <a:pt x="1248129" y="80086"/>
                  <a:pt x="1238689" y="76128"/>
                  <a:pt x="1231076" y="68515"/>
                </a:cubicBezTo>
                <a:cubicBezTo>
                  <a:pt x="1223463" y="60902"/>
                  <a:pt x="1219504" y="51462"/>
                  <a:pt x="1219200" y="40195"/>
                </a:cubicBezTo>
                <a:cubicBezTo>
                  <a:pt x="1219504" y="28928"/>
                  <a:pt x="1223463" y="19489"/>
                  <a:pt x="1231076" y="11876"/>
                </a:cubicBezTo>
                <a:cubicBezTo>
                  <a:pt x="1238689" y="4263"/>
                  <a:pt x="1248129" y="304"/>
                  <a:pt x="1259395" y="0"/>
                </a:cubicBezTo>
                <a:close/>
                <a:moveTo>
                  <a:pt x="1078420" y="0"/>
                </a:moveTo>
                <a:cubicBezTo>
                  <a:pt x="1089688" y="304"/>
                  <a:pt x="1099127" y="4263"/>
                  <a:pt x="1106740" y="11876"/>
                </a:cubicBezTo>
                <a:cubicBezTo>
                  <a:pt x="1114353" y="19489"/>
                  <a:pt x="1118312" y="28928"/>
                  <a:pt x="1118616" y="40195"/>
                </a:cubicBezTo>
                <a:cubicBezTo>
                  <a:pt x="1118312" y="51462"/>
                  <a:pt x="1114353" y="60902"/>
                  <a:pt x="1106740" y="68515"/>
                </a:cubicBezTo>
                <a:cubicBezTo>
                  <a:pt x="1099127" y="76128"/>
                  <a:pt x="1089688" y="80086"/>
                  <a:pt x="1078420" y="80391"/>
                </a:cubicBezTo>
                <a:cubicBezTo>
                  <a:pt x="1067154" y="80086"/>
                  <a:pt x="1057714" y="76128"/>
                  <a:pt x="1050101" y="68515"/>
                </a:cubicBezTo>
                <a:cubicBezTo>
                  <a:pt x="1042488" y="60902"/>
                  <a:pt x="1038530" y="51462"/>
                  <a:pt x="1038225" y="40195"/>
                </a:cubicBezTo>
                <a:cubicBezTo>
                  <a:pt x="1038530" y="28928"/>
                  <a:pt x="1042488" y="19489"/>
                  <a:pt x="1050101" y="11876"/>
                </a:cubicBezTo>
                <a:cubicBezTo>
                  <a:pt x="1057714" y="4263"/>
                  <a:pt x="1067154" y="304"/>
                  <a:pt x="1078420" y="0"/>
                </a:cubicBezTo>
                <a:close/>
                <a:moveTo>
                  <a:pt x="906971" y="0"/>
                </a:moveTo>
                <a:cubicBezTo>
                  <a:pt x="918237" y="304"/>
                  <a:pt x="927677" y="4263"/>
                  <a:pt x="935290" y="11876"/>
                </a:cubicBezTo>
                <a:cubicBezTo>
                  <a:pt x="942903" y="19489"/>
                  <a:pt x="946862" y="28928"/>
                  <a:pt x="947166" y="40195"/>
                </a:cubicBezTo>
                <a:cubicBezTo>
                  <a:pt x="946862" y="51462"/>
                  <a:pt x="942903" y="60902"/>
                  <a:pt x="935290" y="68515"/>
                </a:cubicBezTo>
                <a:cubicBezTo>
                  <a:pt x="927677" y="76128"/>
                  <a:pt x="918237" y="80086"/>
                  <a:pt x="906971" y="80391"/>
                </a:cubicBezTo>
                <a:cubicBezTo>
                  <a:pt x="895704" y="80086"/>
                  <a:pt x="886264" y="76128"/>
                  <a:pt x="878651" y="68515"/>
                </a:cubicBezTo>
                <a:cubicBezTo>
                  <a:pt x="871038" y="60902"/>
                  <a:pt x="867080" y="51462"/>
                  <a:pt x="866775" y="40195"/>
                </a:cubicBezTo>
                <a:cubicBezTo>
                  <a:pt x="867080" y="28928"/>
                  <a:pt x="871038" y="19489"/>
                  <a:pt x="878651" y="11876"/>
                </a:cubicBezTo>
                <a:cubicBezTo>
                  <a:pt x="886264" y="4263"/>
                  <a:pt x="895704" y="304"/>
                  <a:pt x="906971" y="0"/>
                </a:cubicBezTo>
                <a:close/>
                <a:moveTo>
                  <a:pt x="735521" y="0"/>
                </a:moveTo>
                <a:cubicBezTo>
                  <a:pt x="746787" y="304"/>
                  <a:pt x="756227" y="4263"/>
                  <a:pt x="763840" y="11876"/>
                </a:cubicBezTo>
                <a:cubicBezTo>
                  <a:pt x="771453" y="19489"/>
                  <a:pt x="775412" y="28928"/>
                  <a:pt x="775716" y="40195"/>
                </a:cubicBezTo>
                <a:cubicBezTo>
                  <a:pt x="775412" y="51462"/>
                  <a:pt x="771453" y="60902"/>
                  <a:pt x="763840" y="68515"/>
                </a:cubicBezTo>
                <a:cubicBezTo>
                  <a:pt x="756227" y="76128"/>
                  <a:pt x="746787" y="80086"/>
                  <a:pt x="735521" y="80391"/>
                </a:cubicBezTo>
                <a:cubicBezTo>
                  <a:pt x="724254" y="80086"/>
                  <a:pt x="714814" y="76128"/>
                  <a:pt x="707201" y="68515"/>
                </a:cubicBezTo>
                <a:cubicBezTo>
                  <a:pt x="699588" y="60902"/>
                  <a:pt x="695629" y="51462"/>
                  <a:pt x="695325" y="40195"/>
                </a:cubicBezTo>
                <a:cubicBezTo>
                  <a:pt x="695629" y="28928"/>
                  <a:pt x="699588" y="19489"/>
                  <a:pt x="707201" y="11876"/>
                </a:cubicBezTo>
                <a:cubicBezTo>
                  <a:pt x="714814" y="4263"/>
                  <a:pt x="724254" y="304"/>
                  <a:pt x="735521" y="0"/>
                </a:cubicBezTo>
                <a:close/>
                <a:moveTo>
                  <a:pt x="554546" y="0"/>
                </a:moveTo>
                <a:cubicBezTo>
                  <a:pt x="565812" y="304"/>
                  <a:pt x="575252" y="4263"/>
                  <a:pt x="582865" y="11876"/>
                </a:cubicBezTo>
                <a:cubicBezTo>
                  <a:pt x="590478" y="19489"/>
                  <a:pt x="594436" y="28928"/>
                  <a:pt x="594741" y="40195"/>
                </a:cubicBezTo>
                <a:cubicBezTo>
                  <a:pt x="594436" y="51462"/>
                  <a:pt x="590478" y="60902"/>
                  <a:pt x="582865" y="68515"/>
                </a:cubicBezTo>
                <a:cubicBezTo>
                  <a:pt x="575252" y="76128"/>
                  <a:pt x="565812" y="80086"/>
                  <a:pt x="554546" y="80391"/>
                </a:cubicBezTo>
                <a:cubicBezTo>
                  <a:pt x="543279" y="80086"/>
                  <a:pt x="533839" y="76128"/>
                  <a:pt x="526226" y="68515"/>
                </a:cubicBezTo>
                <a:cubicBezTo>
                  <a:pt x="518613" y="60902"/>
                  <a:pt x="514655" y="51462"/>
                  <a:pt x="514350" y="40195"/>
                </a:cubicBezTo>
                <a:cubicBezTo>
                  <a:pt x="514655" y="28928"/>
                  <a:pt x="518613" y="19489"/>
                  <a:pt x="526226" y="11876"/>
                </a:cubicBezTo>
                <a:cubicBezTo>
                  <a:pt x="533839" y="4263"/>
                  <a:pt x="543279" y="304"/>
                  <a:pt x="554546" y="0"/>
                </a:cubicBezTo>
                <a:close/>
                <a:moveTo>
                  <a:pt x="383096" y="0"/>
                </a:moveTo>
                <a:cubicBezTo>
                  <a:pt x="394363" y="304"/>
                  <a:pt x="403802" y="4263"/>
                  <a:pt x="411415" y="11876"/>
                </a:cubicBezTo>
                <a:cubicBezTo>
                  <a:pt x="419028" y="19489"/>
                  <a:pt x="422987" y="28928"/>
                  <a:pt x="423291" y="40195"/>
                </a:cubicBezTo>
                <a:cubicBezTo>
                  <a:pt x="422987" y="51462"/>
                  <a:pt x="419028" y="60902"/>
                  <a:pt x="411415" y="68515"/>
                </a:cubicBezTo>
                <a:cubicBezTo>
                  <a:pt x="403802" y="76128"/>
                  <a:pt x="394363" y="80086"/>
                  <a:pt x="383096" y="80391"/>
                </a:cubicBezTo>
                <a:cubicBezTo>
                  <a:pt x="371829" y="80086"/>
                  <a:pt x="362389" y="76128"/>
                  <a:pt x="354776" y="68515"/>
                </a:cubicBezTo>
                <a:cubicBezTo>
                  <a:pt x="347163" y="60902"/>
                  <a:pt x="343205" y="51462"/>
                  <a:pt x="342900" y="40195"/>
                </a:cubicBezTo>
                <a:cubicBezTo>
                  <a:pt x="343205" y="28928"/>
                  <a:pt x="347163" y="19489"/>
                  <a:pt x="354776" y="11876"/>
                </a:cubicBezTo>
                <a:cubicBezTo>
                  <a:pt x="362389" y="4263"/>
                  <a:pt x="371829" y="304"/>
                  <a:pt x="383096" y="0"/>
                </a:cubicBezTo>
                <a:close/>
                <a:moveTo>
                  <a:pt x="211646" y="0"/>
                </a:moveTo>
                <a:cubicBezTo>
                  <a:pt x="222912" y="304"/>
                  <a:pt x="232352" y="4263"/>
                  <a:pt x="239965" y="11876"/>
                </a:cubicBezTo>
                <a:cubicBezTo>
                  <a:pt x="247578" y="19489"/>
                  <a:pt x="251537" y="28928"/>
                  <a:pt x="251841" y="40195"/>
                </a:cubicBezTo>
                <a:cubicBezTo>
                  <a:pt x="251537" y="51462"/>
                  <a:pt x="247578" y="60902"/>
                  <a:pt x="239965" y="68515"/>
                </a:cubicBezTo>
                <a:cubicBezTo>
                  <a:pt x="232352" y="76128"/>
                  <a:pt x="222912" y="80086"/>
                  <a:pt x="211646" y="80391"/>
                </a:cubicBezTo>
                <a:cubicBezTo>
                  <a:pt x="200379" y="80086"/>
                  <a:pt x="190939" y="76128"/>
                  <a:pt x="183326" y="68515"/>
                </a:cubicBezTo>
                <a:cubicBezTo>
                  <a:pt x="175713" y="60902"/>
                  <a:pt x="171755" y="51462"/>
                  <a:pt x="171450" y="40195"/>
                </a:cubicBezTo>
                <a:cubicBezTo>
                  <a:pt x="171755" y="28928"/>
                  <a:pt x="175713" y="19489"/>
                  <a:pt x="183326" y="11876"/>
                </a:cubicBezTo>
                <a:cubicBezTo>
                  <a:pt x="190939" y="4263"/>
                  <a:pt x="200379" y="304"/>
                  <a:pt x="211646" y="0"/>
                </a:cubicBezTo>
                <a:close/>
                <a:moveTo>
                  <a:pt x="40196" y="0"/>
                </a:moveTo>
                <a:cubicBezTo>
                  <a:pt x="51463" y="304"/>
                  <a:pt x="60902" y="4263"/>
                  <a:pt x="68515" y="11876"/>
                </a:cubicBezTo>
                <a:cubicBezTo>
                  <a:pt x="76128" y="19489"/>
                  <a:pt x="80087" y="28928"/>
                  <a:pt x="80391" y="40195"/>
                </a:cubicBezTo>
                <a:cubicBezTo>
                  <a:pt x="80087" y="51462"/>
                  <a:pt x="76128" y="60902"/>
                  <a:pt x="68515" y="68515"/>
                </a:cubicBezTo>
                <a:cubicBezTo>
                  <a:pt x="60902" y="76128"/>
                  <a:pt x="51463" y="80086"/>
                  <a:pt x="40196" y="80391"/>
                </a:cubicBezTo>
                <a:cubicBezTo>
                  <a:pt x="28929" y="80086"/>
                  <a:pt x="19489" y="76128"/>
                  <a:pt x="11876" y="68515"/>
                </a:cubicBezTo>
                <a:cubicBezTo>
                  <a:pt x="4263" y="60902"/>
                  <a:pt x="305" y="51462"/>
                  <a:pt x="0" y="40195"/>
                </a:cubicBezTo>
                <a:cubicBezTo>
                  <a:pt x="305" y="28928"/>
                  <a:pt x="4263" y="19489"/>
                  <a:pt x="11876" y="11876"/>
                </a:cubicBezTo>
                <a:cubicBezTo>
                  <a:pt x="19489" y="4263"/>
                  <a:pt x="28929" y="304"/>
                  <a:pt x="40196"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a:endParaRPr lang="zh-CN" altLang="en-US" sz="4800" dirty="0">
              <a:solidFill>
                <a:schemeClr val="bg1"/>
              </a:solidFill>
              <a:latin typeface="Avenir LT Std 65 Medium" panose="020B0603020203020204" pitchFamily="34" charset="0"/>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F314C-22A9-4BC6-A992-D03D10409FC5}"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rgbClr val="FFF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6781800" y="0"/>
            <a:ext cx="5410200" cy="6858000"/>
          </a:xfrm>
          <a:prstGeom prst="rect">
            <a:avLst/>
          </a:prstGeom>
          <a:solidFill>
            <a:srgbClr val="BF1B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8DF314C-22A9-4BC6-A992-D03D10409FC5}" type="slidenum">
              <a:rPr lang="zh-CN" altLang="en-US" smtClean="0"/>
              <a:t>‹#›</a:t>
            </a:fld>
            <a:endParaRPr lang="zh-CN" altLang="en-US"/>
          </a:p>
        </p:txBody>
      </p:sp>
      <p:sp>
        <p:nvSpPr>
          <p:cNvPr id="7" name="矩形 6"/>
          <p:cNvSpPr/>
          <p:nvPr userDrawn="1"/>
        </p:nvSpPr>
        <p:spPr>
          <a:xfrm>
            <a:off x="0" y="0"/>
            <a:ext cx="12192000" cy="6858000"/>
          </a:xfrm>
          <a:prstGeom prst="rect">
            <a:avLst/>
          </a:prstGeom>
          <a:solidFill>
            <a:srgbClr val="FFF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F314C-22A9-4BC6-A992-D03D10409FC5}"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8DF314C-22A9-4BC6-A992-D03D10409FC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8DF314C-22A9-4BC6-A992-D03D10409FC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8DF314C-22A9-4BC6-A992-D03D10409FC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D293F0-36B0-4E38-82A1-143E8C44216D}" type="datetimeFigureOut">
              <a:rPr lang="zh-CN" altLang="en-US" smtClean="0"/>
              <a:t>2019/8/1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8DF314C-22A9-4BC6-A992-D03D10409FC5}"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293F0-36B0-4E38-82A1-143E8C44216D}" type="datetimeFigureOut">
              <a:rPr lang="zh-CN" altLang="en-US" smtClean="0"/>
              <a:t>2019/8/1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DF314C-22A9-4BC6-A992-D03D10409FC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slideLayout" Target="../slideLayouts/slideLayout4.xml"/><Relationship Id="rId5" Type="http://schemas.openxmlformats.org/officeDocument/2006/relationships/tags" Target="../tags/tag30.xml"/><Relationship Id="rId10" Type="http://schemas.openxmlformats.org/officeDocument/2006/relationships/tags" Target="../tags/tag35.xml"/><Relationship Id="rId4" Type="http://schemas.openxmlformats.org/officeDocument/2006/relationships/tags" Target="../tags/tag29.xml"/><Relationship Id="rId9" Type="http://schemas.openxmlformats.org/officeDocument/2006/relationships/tags" Target="../tags/tag3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12.xml"/><Relationship Id="rId13" Type="http://schemas.openxmlformats.org/officeDocument/2006/relationships/tags" Target="../tags/tag17.xml"/><Relationship Id="rId18" Type="http://schemas.openxmlformats.org/officeDocument/2006/relationships/tags" Target="../tags/tag22.xml"/><Relationship Id="rId3" Type="http://schemas.openxmlformats.org/officeDocument/2006/relationships/tags" Target="../tags/tag7.xml"/><Relationship Id="rId21" Type="http://schemas.openxmlformats.org/officeDocument/2006/relationships/tags" Target="../tags/tag25.xml"/><Relationship Id="rId7" Type="http://schemas.openxmlformats.org/officeDocument/2006/relationships/tags" Target="../tags/tag11.xml"/><Relationship Id="rId12" Type="http://schemas.openxmlformats.org/officeDocument/2006/relationships/tags" Target="../tags/tag16.xml"/><Relationship Id="rId17" Type="http://schemas.openxmlformats.org/officeDocument/2006/relationships/tags" Target="../tags/tag21.xml"/><Relationship Id="rId2" Type="http://schemas.openxmlformats.org/officeDocument/2006/relationships/tags" Target="../tags/tag6.xml"/><Relationship Id="rId16" Type="http://schemas.openxmlformats.org/officeDocument/2006/relationships/tags" Target="../tags/tag20.xml"/><Relationship Id="rId20" Type="http://schemas.openxmlformats.org/officeDocument/2006/relationships/tags" Target="../tags/tag24.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tags" Target="../tags/tag15.xml"/><Relationship Id="rId5" Type="http://schemas.openxmlformats.org/officeDocument/2006/relationships/tags" Target="../tags/tag9.xml"/><Relationship Id="rId15" Type="http://schemas.openxmlformats.org/officeDocument/2006/relationships/tags" Target="../tags/tag19.xml"/><Relationship Id="rId10" Type="http://schemas.openxmlformats.org/officeDocument/2006/relationships/tags" Target="../tags/tag14.xml"/><Relationship Id="rId19" Type="http://schemas.openxmlformats.org/officeDocument/2006/relationships/tags" Target="../tags/tag23.xml"/><Relationship Id="rId4" Type="http://schemas.openxmlformats.org/officeDocument/2006/relationships/tags" Target="../tags/tag8.xml"/><Relationship Id="rId9" Type="http://schemas.openxmlformats.org/officeDocument/2006/relationships/tags" Target="../tags/tag13.xml"/><Relationship Id="rId14" Type="http://schemas.openxmlformats.org/officeDocument/2006/relationships/tags" Target="../tags/tag18.xml"/><Relationship Id="rId2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1B1C"/>
        </a:solidFill>
        <a:effectLst/>
      </p:bgPr>
    </p:bg>
    <p:spTree>
      <p:nvGrpSpPr>
        <p:cNvPr id="1" name=""/>
        <p:cNvGrpSpPr/>
        <p:nvPr/>
      </p:nvGrpSpPr>
      <p:grpSpPr>
        <a:xfrm>
          <a:off x="0" y="0"/>
          <a:ext cx="0" cy="0"/>
          <a:chOff x="0" y="0"/>
          <a:chExt cx="0" cy="0"/>
        </a:xfrm>
      </p:grpSpPr>
      <p:sp>
        <p:nvSpPr>
          <p:cNvPr id="3" name="文本框 2"/>
          <p:cNvSpPr txBox="1"/>
          <p:nvPr/>
        </p:nvSpPr>
        <p:spPr>
          <a:xfrm>
            <a:off x="3778172" y="4500964"/>
            <a:ext cx="4699000" cy="1383665"/>
          </a:xfrm>
          <a:prstGeom prst="rect">
            <a:avLst/>
          </a:prstGeom>
          <a:noFill/>
        </p:spPr>
        <p:txBody>
          <a:bodyPr wrap="none" rtlCol="0">
            <a:spAutoFit/>
          </a:bodyPr>
          <a:lstStyle/>
          <a:p>
            <a:pPr algn="ctr" fontAlgn="auto">
              <a:lnSpc>
                <a:spcPct val="150000"/>
              </a:lnSpc>
            </a:pPr>
            <a:r>
              <a:rPr sz="2800" b="1" spc="500" dirty="0">
                <a:solidFill>
                  <a:schemeClr val="bg1"/>
                </a:solidFill>
                <a:uFillTx/>
                <a:cs typeface="+mn-ea"/>
                <a:sym typeface="+mn-lt"/>
              </a:rPr>
              <a:t>省民政厅副厅长  陈慈英</a:t>
            </a:r>
          </a:p>
          <a:p>
            <a:pPr algn="ctr" fontAlgn="auto">
              <a:lnSpc>
                <a:spcPct val="150000"/>
              </a:lnSpc>
            </a:pPr>
            <a:r>
              <a:rPr sz="2800" b="1" spc="500" dirty="0">
                <a:solidFill>
                  <a:schemeClr val="bg1"/>
                </a:solidFill>
                <a:uFillTx/>
                <a:cs typeface="+mn-ea"/>
                <a:sym typeface="+mn-lt"/>
              </a:rPr>
              <a:t>2018年8月1日</a:t>
            </a:r>
          </a:p>
        </p:txBody>
      </p:sp>
      <p:grpSp>
        <p:nvGrpSpPr>
          <p:cNvPr id="20" name="组合 19"/>
          <p:cNvGrpSpPr/>
          <p:nvPr/>
        </p:nvGrpSpPr>
        <p:grpSpPr>
          <a:xfrm>
            <a:off x="9727658" y="5756671"/>
            <a:ext cx="671320" cy="370618"/>
            <a:chOff x="7711308" y="2409735"/>
            <a:chExt cx="1098124" cy="606245"/>
          </a:xfrm>
        </p:grpSpPr>
        <p:sp>
          <p:nvSpPr>
            <p:cNvPr id="14" name="半闭框 13"/>
            <p:cNvSpPr/>
            <p:nvPr/>
          </p:nvSpPr>
          <p:spPr>
            <a:xfrm rot="8008188">
              <a:off x="7711309" y="2409735"/>
              <a:ext cx="606244" cy="606246"/>
            </a:xfrm>
            <a:prstGeom prst="halfFrame">
              <a:avLst>
                <a:gd name="adj1" fmla="val 22015"/>
                <a:gd name="adj2" fmla="val 219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9" name="半闭框 18"/>
            <p:cNvSpPr/>
            <p:nvPr/>
          </p:nvSpPr>
          <p:spPr>
            <a:xfrm rot="8008188">
              <a:off x="8203186" y="2409735"/>
              <a:ext cx="606245" cy="606246"/>
            </a:xfrm>
            <a:prstGeom prst="halfFrame">
              <a:avLst>
                <a:gd name="adj1" fmla="val 22015"/>
                <a:gd name="adj2" fmla="val 21943"/>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cxnSp>
        <p:nvCxnSpPr>
          <p:cNvPr id="22" name="直接连接符 21"/>
          <p:cNvCxnSpPr/>
          <p:nvPr/>
        </p:nvCxnSpPr>
        <p:spPr>
          <a:xfrm>
            <a:off x="1168489" y="5699760"/>
            <a:ext cx="0" cy="86246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1073072" y="538480"/>
            <a:ext cx="10109200" cy="2861310"/>
          </a:xfrm>
          <a:prstGeom prst="rect">
            <a:avLst/>
          </a:prstGeom>
        </p:spPr>
        <p:txBody>
          <a:bodyPr wrap="square">
            <a:spAutoFit/>
          </a:bodyPr>
          <a:lstStyle/>
          <a:p>
            <a:pPr algn="ctr" fontAlgn="auto">
              <a:lnSpc>
                <a:spcPct val="150000"/>
              </a:lnSpc>
            </a:pPr>
            <a:r>
              <a:rPr lang="zh-CN" altLang="en-US" sz="6000" b="1" spc="500" dirty="0">
                <a:solidFill>
                  <a:schemeClr val="bg1"/>
                </a:solidFill>
                <a:effectLst>
                  <a:outerShdw blurRad="292100" dist="38100" dir="2700000" algn="tl" rotWithShape="0">
                    <a:prstClr val="black">
                      <a:alpha val="21000"/>
                    </a:prstClr>
                  </a:outerShdw>
                </a:effectLst>
                <a:uFillTx/>
                <a:cs typeface="+mn-ea"/>
                <a:sym typeface="+mn-lt"/>
              </a:rPr>
              <a:t>社会救助兜底保障政策</a:t>
            </a:r>
          </a:p>
          <a:p>
            <a:pPr algn="ctr" fontAlgn="auto">
              <a:lnSpc>
                <a:spcPct val="150000"/>
              </a:lnSpc>
            </a:pPr>
            <a:r>
              <a:rPr lang="zh-CN" altLang="en-US" sz="6000" b="1" spc="500" dirty="0">
                <a:solidFill>
                  <a:schemeClr val="bg1"/>
                </a:solidFill>
                <a:effectLst>
                  <a:outerShdw blurRad="292100" dist="38100" dir="2700000" algn="tl" rotWithShape="0">
                    <a:prstClr val="black">
                      <a:alpha val="21000"/>
                    </a:prstClr>
                  </a:outerShdw>
                </a:effectLst>
                <a:uFillTx/>
                <a:cs typeface="+mn-ea"/>
                <a:sym typeface="+mn-lt"/>
              </a:rPr>
              <a:t>辅导报告</a:t>
            </a:r>
          </a:p>
        </p:txBody>
      </p:sp>
      <p:sp>
        <p:nvSpPr>
          <p:cNvPr id="17" name="半闭框 16"/>
          <p:cNvSpPr/>
          <p:nvPr/>
        </p:nvSpPr>
        <p:spPr>
          <a:xfrm rot="8008188">
            <a:off x="383978" y="722707"/>
            <a:ext cx="1088398" cy="1088399"/>
          </a:xfrm>
          <a:prstGeom prst="halfFrame">
            <a:avLst>
              <a:gd name="adj1" fmla="val 22015"/>
              <a:gd name="adj2" fmla="val 21943"/>
            </a:avLst>
          </a:prstGeom>
          <a:solidFill>
            <a:schemeClr val="bg1">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思路与成效</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二</a:t>
              </a:r>
            </a:p>
          </p:txBody>
        </p:sp>
      </p:grpSp>
      <p:sp>
        <p:nvSpPr>
          <p:cNvPr id="56" name="任意多边形 55"/>
          <p:cNvSpPr/>
          <p:nvPr>
            <p:custDataLst>
              <p:tags r:id="rId1"/>
            </p:custDataLst>
          </p:nvPr>
        </p:nvSpPr>
        <p:spPr>
          <a:xfrm>
            <a:off x="4833415" y="3375779"/>
            <a:ext cx="7358585" cy="1159200"/>
          </a:xfrm>
          <a:custGeom>
            <a:avLst/>
            <a:gdLst>
              <a:gd name="connsiteX0" fmla="*/ 1156765 w 7358585"/>
              <a:gd name="connsiteY0" fmla="*/ 0 h 1159200"/>
              <a:gd name="connsiteX1" fmla="*/ 1553982 w 7358585"/>
              <a:gd name="connsiteY1" fmla="*/ 0 h 1159200"/>
              <a:gd name="connsiteX2" fmla="*/ 1573687 w 7358585"/>
              <a:gd name="connsiteY2" fmla="*/ 0 h 1159200"/>
              <a:gd name="connsiteX3" fmla="*/ 7358585 w 7358585"/>
              <a:gd name="connsiteY3" fmla="*/ 0 h 1159200"/>
              <a:gd name="connsiteX4" fmla="*/ 7358585 w 7358585"/>
              <a:gd name="connsiteY4" fmla="*/ 1159200 h 1159200"/>
              <a:gd name="connsiteX5" fmla="*/ 431040 w 7358585"/>
              <a:gd name="connsiteY5" fmla="*/ 1159200 h 1159200"/>
              <a:gd name="connsiteX6" fmla="*/ 411336 w 7358585"/>
              <a:gd name="connsiteY6" fmla="*/ 1159200 h 1159200"/>
              <a:gd name="connsiteX7" fmla="*/ 0 w 7358585"/>
              <a:gd name="connsiteY7" fmla="*/ 1159200 h 11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58585" h="1159200">
                <a:moveTo>
                  <a:pt x="1156765" y="0"/>
                </a:moveTo>
                <a:lnTo>
                  <a:pt x="1553982" y="0"/>
                </a:lnTo>
                <a:lnTo>
                  <a:pt x="1573687" y="0"/>
                </a:lnTo>
                <a:lnTo>
                  <a:pt x="7358585" y="0"/>
                </a:lnTo>
                <a:lnTo>
                  <a:pt x="7358585" y="1159200"/>
                </a:lnTo>
                <a:lnTo>
                  <a:pt x="431040" y="1159200"/>
                </a:lnTo>
                <a:lnTo>
                  <a:pt x="411336" y="1159200"/>
                </a:lnTo>
                <a:lnTo>
                  <a:pt x="0" y="1159200"/>
                </a:lnTo>
                <a:close/>
              </a:path>
            </a:pathLst>
          </a:custGeom>
          <a:solidFill>
            <a:srgbClr val="7BA5F1"/>
          </a:solidFill>
          <a:ln>
            <a:noFill/>
          </a:ln>
        </p:spPr>
        <p:style>
          <a:lnRef idx="2">
            <a:srgbClr val="2BD4AB">
              <a:shade val="50000"/>
            </a:srgbClr>
          </a:lnRef>
          <a:fillRef idx="1">
            <a:srgbClr val="2BD4AB"/>
          </a:fillRef>
          <a:effectRef idx="0">
            <a:srgbClr val="2BD4AB"/>
          </a:effectRef>
          <a:fontRef idx="minor">
            <a:srgbClr val="FFFFFF"/>
          </a:fontRef>
        </p:style>
        <p:txBody>
          <a:bodyPr wrap="square" rtlCol="0" anchor="ctr">
            <a:noAutofit/>
          </a:bodyPr>
          <a:lstStyle/>
          <a:p>
            <a:pPr algn="ctr"/>
            <a:endParaRPr lang="zh-CN" altLang="en-US"/>
          </a:p>
        </p:txBody>
      </p:sp>
      <p:sp>
        <p:nvSpPr>
          <p:cNvPr id="52" name="任意多边形 51"/>
          <p:cNvSpPr/>
          <p:nvPr>
            <p:custDataLst>
              <p:tags r:id="rId2"/>
            </p:custDataLst>
          </p:nvPr>
        </p:nvSpPr>
        <p:spPr>
          <a:xfrm>
            <a:off x="0" y="3375779"/>
            <a:ext cx="5414431" cy="1159200"/>
          </a:xfrm>
          <a:custGeom>
            <a:avLst/>
            <a:gdLst>
              <a:gd name="connsiteX0" fmla="*/ 0 w 3529077"/>
              <a:gd name="connsiteY0" fmla="*/ 0 h 755556"/>
              <a:gd name="connsiteX1" fmla="*/ 3529077 w 3529077"/>
              <a:gd name="connsiteY1" fmla="*/ 0 h 755556"/>
              <a:gd name="connsiteX2" fmla="*/ 2775108 w 3529077"/>
              <a:gd name="connsiteY2" fmla="*/ 755556 h 755556"/>
              <a:gd name="connsiteX3" fmla="*/ 0 w 3529077"/>
              <a:gd name="connsiteY3" fmla="*/ 755556 h 755556"/>
              <a:gd name="connsiteX4" fmla="*/ 0 w 3529077"/>
              <a:gd name="connsiteY4" fmla="*/ 0 h 755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9077" h="755556">
                <a:moveTo>
                  <a:pt x="0" y="0"/>
                </a:moveTo>
                <a:lnTo>
                  <a:pt x="3529077" y="0"/>
                </a:lnTo>
                <a:lnTo>
                  <a:pt x="2775108" y="755556"/>
                </a:lnTo>
                <a:lnTo>
                  <a:pt x="0" y="755556"/>
                </a:lnTo>
                <a:lnTo>
                  <a:pt x="0" y="0"/>
                </a:lnTo>
                <a:close/>
              </a:path>
            </a:pathLst>
          </a:custGeom>
          <a:solidFill>
            <a:srgbClr val="52BDEB"/>
          </a:solidFill>
          <a:ln>
            <a:noFill/>
          </a:ln>
        </p:spPr>
        <p:style>
          <a:lnRef idx="2">
            <a:srgbClr val="2BD4AB">
              <a:shade val="50000"/>
            </a:srgbClr>
          </a:lnRef>
          <a:fillRef idx="1">
            <a:srgbClr val="2BD4AB"/>
          </a:fillRef>
          <a:effectRef idx="0">
            <a:srgbClr val="2BD4AB"/>
          </a:effectRef>
          <a:fontRef idx="minor">
            <a:srgbClr val="FFFFFF"/>
          </a:fontRef>
        </p:style>
        <p:txBody>
          <a:bodyPr wrap="square" rtlCol="0" anchor="ctr">
            <a:noAutofit/>
          </a:bodyPr>
          <a:lstStyle/>
          <a:p>
            <a:pPr algn="ctr"/>
            <a:endParaRPr lang="zh-CN" altLang="en-US"/>
          </a:p>
        </p:txBody>
      </p:sp>
      <p:sp>
        <p:nvSpPr>
          <p:cNvPr id="6" name="任意多边形 5"/>
          <p:cNvSpPr/>
          <p:nvPr>
            <p:custDataLst>
              <p:tags r:id="rId3"/>
            </p:custDataLst>
          </p:nvPr>
        </p:nvSpPr>
        <p:spPr>
          <a:xfrm>
            <a:off x="1" y="1931670"/>
            <a:ext cx="7268305" cy="1159200"/>
          </a:xfrm>
          <a:custGeom>
            <a:avLst/>
            <a:gdLst>
              <a:gd name="connsiteX0" fmla="*/ 0 w 7268305"/>
              <a:gd name="connsiteY0" fmla="*/ 0 h 1159200"/>
              <a:gd name="connsiteX1" fmla="*/ 7268305 w 7268305"/>
              <a:gd name="connsiteY1" fmla="*/ 0 h 1159200"/>
              <a:gd name="connsiteX2" fmla="*/ 6125659 w 7268305"/>
              <a:gd name="connsiteY2" fmla="*/ 1159200 h 1159200"/>
              <a:gd name="connsiteX3" fmla="*/ 0 w 7268305"/>
              <a:gd name="connsiteY3" fmla="*/ 1159200 h 1159200"/>
              <a:gd name="connsiteX4" fmla="*/ 0 w 7268305"/>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8305" h="1159200">
                <a:moveTo>
                  <a:pt x="0" y="0"/>
                </a:moveTo>
                <a:lnTo>
                  <a:pt x="7268305" y="0"/>
                </a:lnTo>
                <a:lnTo>
                  <a:pt x="6125659" y="1159200"/>
                </a:lnTo>
                <a:lnTo>
                  <a:pt x="0" y="1159200"/>
                </a:lnTo>
                <a:lnTo>
                  <a:pt x="0" y="0"/>
                </a:lnTo>
                <a:close/>
              </a:path>
            </a:pathLst>
          </a:custGeom>
          <a:ln>
            <a:noFill/>
          </a:ln>
        </p:spPr>
        <p:style>
          <a:lnRef idx="2">
            <a:srgbClr val="2BD4AB">
              <a:shade val="50000"/>
            </a:srgbClr>
          </a:lnRef>
          <a:fillRef idx="1">
            <a:srgbClr val="2BD4AB"/>
          </a:fillRef>
          <a:effectRef idx="0">
            <a:srgbClr val="2BD4AB"/>
          </a:effectRef>
          <a:fontRef idx="minor">
            <a:srgbClr val="FFFFFF"/>
          </a:fontRef>
        </p:style>
        <p:txBody>
          <a:bodyPr rtlCol="0" anchor="ctr"/>
          <a:lstStyle/>
          <a:p>
            <a:pPr algn="ctr"/>
            <a:endParaRPr lang="zh-CN" altLang="en-US"/>
          </a:p>
        </p:txBody>
      </p:sp>
      <p:sp>
        <p:nvSpPr>
          <p:cNvPr id="10" name="任意多边形 9"/>
          <p:cNvSpPr/>
          <p:nvPr>
            <p:custDataLst>
              <p:tags r:id="rId4"/>
            </p:custDataLst>
          </p:nvPr>
        </p:nvSpPr>
        <p:spPr>
          <a:xfrm>
            <a:off x="6681704" y="1931670"/>
            <a:ext cx="5510296" cy="1159200"/>
          </a:xfrm>
          <a:custGeom>
            <a:avLst/>
            <a:gdLst>
              <a:gd name="connsiteX0" fmla="*/ 1142645 w 5510296"/>
              <a:gd name="connsiteY0" fmla="*/ 0 h 1159200"/>
              <a:gd name="connsiteX1" fmla="*/ 5510296 w 5510296"/>
              <a:gd name="connsiteY1" fmla="*/ 0 h 1159200"/>
              <a:gd name="connsiteX2" fmla="*/ 5510296 w 5510296"/>
              <a:gd name="connsiteY2" fmla="*/ 1159200 h 1159200"/>
              <a:gd name="connsiteX3" fmla="*/ 0 w 5510296"/>
              <a:gd name="connsiteY3" fmla="*/ 1159200 h 1159200"/>
              <a:gd name="connsiteX4" fmla="*/ 1142645 w 5510296"/>
              <a:gd name="connsiteY4" fmla="*/ 0 h 115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10296" h="1159200">
                <a:moveTo>
                  <a:pt x="1142645" y="0"/>
                </a:moveTo>
                <a:lnTo>
                  <a:pt x="5510296" y="0"/>
                </a:lnTo>
                <a:lnTo>
                  <a:pt x="5510296" y="1159200"/>
                </a:lnTo>
                <a:lnTo>
                  <a:pt x="0" y="1159200"/>
                </a:lnTo>
                <a:lnTo>
                  <a:pt x="1142645" y="0"/>
                </a:lnTo>
                <a:close/>
              </a:path>
            </a:pathLst>
          </a:custGeom>
          <a:solidFill>
            <a:srgbClr val="2CD5D2"/>
          </a:solidFill>
          <a:ln>
            <a:noFill/>
          </a:ln>
        </p:spPr>
        <p:style>
          <a:lnRef idx="2">
            <a:srgbClr val="2BD4AB">
              <a:shade val="50000"/>
            </a:srgbClr>
          </a:lnRef>
          <a:fillRef idx="1">
            <a:srgbClr val="2BD4AB"/>
          </a:fillRef>
          <a:effectRef idx="0">
            <a:srgbClr val="2BD4AB"/>
          </a:effectRef>
          <a:fontRef idx="minor">
            <a:srgbClr val="FFFFFF"/>
          </a:fontRef>
        </p:style>
        <p:txBody>
          <a:bodyPr rtlCol="0" anchor="ctr"/>
          <a:lstStyle/>
          <a:p>
            <a:pPr algn="ctr"/>
            <a:endParaRPr lang="zh-CN" altLang="en-US"/>
          </a:p>
        </p:txBody>
      </p:sp>
      <p:sp>
        <p:nvSpPr>
          <p:cNvPr id="11" name="文本框 10"/>
          <p:cNvSpPr txBox="1"/>
          <p:nvPr>
            <p:custDataLst>
              <p:tags r:id="rId5"/>
            </p:custDataLst>
          </p:nvPr>
        </p:nvSpPr>
        <p:spPr>
          <a:xfrm>
            <a:off x="1213653" y="2174525"/>
            <a:ext cx="5032537" cy="733481"/>
          </a:xfrm>
          <a:prstGeom prst="rect">
            <a:avLst/>
          </a:prstGeom>
          <a:noFill/>
        </p:spPr>
        <p:txBody>
          <a:bodyPr wrap="square" lIns="72000" tIns="46800" rIns="72000" bIns="46800" rtlCol="0" anchor="t" anchorCtr="0">
            <a:normAutofit/>
          </a:bodyPr>
          <a:lstStyle/>
          <a:p>
            <a:pPr>
              <a:defRPr/>
            </a:pPr>
            <a:r>
              <a:rPr lang="zh-CN" altLang="en-US" sz="2800" b="1" dirty="0">
                <a:solidFill>
                  <a:srgbClr val="FFFFFF"/>
                </a:solidFill>
              </a:rPr>
              <a:t>一是实现了“应退尽退”</a:t>
            </a:r>
          </a:p>
        </p:txBody>
      </p:sp>
      <p:sp>
        <p:nvSpPr>
          <p:cNvPr id="13" name="文本框 12"/>
          <p:cNvSpPr txBox="1"/>
          <p:nvPr>
            <p:custDataLst>
              <p:tags r:id="rId6"/>
            </p:custDataLst>
          </p:nvPr>
        </p:nvSpPr>
        <p:spPr>
          <a:xfrm>
            <a:off x="7792085" y="2174240"/>
            <a:ext cx="3872865" cy="733425"/>
          </a:xfrm>
          <a:prstGeom prst="rect">
            <a:avLst/>
          </a:prstGeom>
          <a:noFill/>
        </p:spPr>
        <p:txBody>
          <a:bodyPr wrap="square" lIns="72000" tIns="46800" rIns="72000" bIns="46800" rtlCol="0" anchor="t" anchorCtr="0">
            <a:normAutofit/>
          </a:bodyPr>
          <a:lstStyle/>
          <a:p>
            <a:pPr algn="l">
              <a:buClrTx/>
              <a:buSzTx/>
              <a:buFontTx/>
              <a:defRPr/>
            </a:pPr>
            <a:r>
              <a:rPr lang="zh-CN" altLang="en-US" sz="2800" b="1" dirty="0">
                <a:solidFill>
                  <a:srgbClr val="FFFFFF"/>
                </a:solidFill>
              </a:rPr>
              <a:t>二是实现了“应保尽保”</a:t>
            </a:r>
          </a:p>
        </p:txBody>
      </p:sp>
      <p:sp>
        <p:nvSpPr>
          <p:cNvPr id="15" name="文本框 14"/>
          <p:cNvSpPr txBox="1"/>
          <p:nvPr>
            <p:custDataLst>
              <p:tags r:id="rId7"/>
            </p:custDataLst>
          </p:nvPr>
        </p:nvSpPr>
        <p:spPr>
          <a:xfrm>
            <a:off x="394335" y="3609975"/>
            <a:ext cx="4120515" cy="733425"/>
          </a:xfrm>
          <a:prstGeom prst="rect">
            <a:avLst/>
          </a:prstGeom>
          <a:noFill/>
        </p:spPr>
        <p:txBody>
          <a:bodyPr wrap="square" lIns="72000" tIns="46800" rIns="72000" bIns="46800" rtlCol="0" anchor="t" anchorCtr="0">
            <a:noAutofit/>
          </a:bodyPr>
          <a:lstStyle/>
          <a:p>
            <a:pPr>
              <a:defRPr/>
            </a:pPr>
            <a:r>
              <a:rPr lang="zh-CN" altLang="en-US" sz="2800" b="1" dirty="0">
                <a:solidFill>
                  <a:srgbClr val="FFFFFF"/>
                </a:solidFill>
              </a:rPr>
              <a:t>三是实现了“应兜尽兜”</a:t>
            </a:r>
          </a:p>
        </p:txBody>
      </p:sp>
      <p:sp>
        <p:nvSpPr>
          <p:cNvPr id="17" name="文本框 16"/>
          <p:cNvSpPr txBox="1"/>
          <p:nvPr>
            <p:custDataLst>
              <p:tags r:id="rId8"/>
            </p:custDataLst>
          </p:nvPr>
        </p:nvSpPr>
        <p:spPr>
          <a:xfrm>
            <a:off x="6919976" y="3609753"/>
            <a:ext cx="4512179" cy="733481"/>
          </a:xfrm>
          <a:prstGeom prst="rect">
            <a:avLst/>
          </a:prstGeom>
          <a:noFill/>
        </p:spPr>
        <p:txBody>
          <a:bodyPr wrap="square" lIns="72000" tIns="46800" rIns="72000" bIns="46800" rtlCol="0" anchor="t" anchorCtr="0">
            <a:normAutofit/>
          </a:bodyPr>
          <a:lstStyle/>
          <a:p>
            <a:pPr>
              <a:defRPr/>
            </a:pPr>
            <a:r>
              <a:rPr lang="zh-CN" altLang="en-US" sz="2800" b="1" dirty="0">
                <a:solidFill>
                  <a:srgbClr val="FFFFFF"/>
                </a:solidFill>
              </a:rPr>
              <a:t>四是基本实现了精准救助</a:t>
            </a:r>
          </a:p>
        </p:txBody>
      </p:sp>
      <p:sp>
        <p:nvSpPr>
          <p:cNvPr id="57" name="任意多边形 56"/>
          <p:cNvSpPr/>
          <p:nvPr>
            <p:custDataLst>
              <p:tags r:id="rId9"/>
            </p:custDataLst>
          </p:nvPr>
        </p:nvSpPr>
        <p:spPr>
          <a:xfrm rot="10800000">
            <a:off x="0" y="4831080"/>
            <a:ext cx="6200775" cy="1159510"/>
          </a:xfrm>
          <a:custGeom>
            <a:avLst/>
            <a:gdLst>
              <a:gd name="connsiteX0" fmla="*/ 1156765 w 7358585"/>
              <a:gd name="connsiteY0" fmla="*/ 0 h 1159200"/>
              <a:gd name="connsiteX1" fmla="*/ 1553982 w 7358585"/>
              <a:gd name="connsiteY1" fmla="*/ 0 h 1159200"/>
              <a:gd name="connsiteX2" fmla="*/ 1573687 w 7358585"/>
              <a:gd name="connsiteY2" fmla="*/ 0 h 1159200"/>
              <a:gd name="connsiteX3" fmla="*/ 7358585 w 7358585"/>
              <a:gd name="connsiteY3" fmla="*/ 0 h 1159200"/>
              <a:gd name="connsiteX4" fmla="*/ 7358585 w 7358585"/>
              <a:gd name="connsiteY4" fmla="*/ 1159200 h 1159200"/>
              <a:gd name="connsiteX5" fmla="*/ 431040 w 7358585"/>
              <a:gd name="connsiteY5" fmla="*/ 1159200 h 1159200"/>
              <a:gd name="connsiteX6" fmla="*/ 411336 w 7358585"/>
              <a:gd name="connsiteY6" fmla="*/ 1159200 h 1159200"/>
              <a:gd name="connsiteX7" fmla="*/ 0 w 7358585"/>
              <a:gd name="connsiteY7" fmla="*/ 1159200 h 1159200"/>
              <a:gd name="connsiteX0-1" fmla="*/ 1085920 w 7358585"/>
              <a:gd name="connsiteY0-2" fmla="*/ 0 h 1159200"/>
              <a:gd name="connsiteX1-3" fmla="*/ 1553982 w 7358585"/>
              <a:gd name="connsiteY1-4" fmla="*/ 0 h 1159200"/>
              <a:gd name="connsiteX2-5" fmla="*/ 1573687 w 7358585"/>
              <a:gd name="connsiteY2-6" fmla="*/ 0 h 1159200"/>
              <a:gd name="connsiteX3-7" fmla="*/ 7358585 w 7358585"/>
              <a:gd name="connsiteY3-8" fmla="*/ 0 h 1159200"/>
              <a:gd name="connsiteX4-9" fmla="*/ 7358585 w 7358585"/>
              <a:gd name="connsiteY4-10" fmla="*/ 1159200 h 1159200"/>
              <a:gd name="connsiteX5-11" fmla="*/ 431040 w 7358585"/>
              <a:gd name="connsiteY5-12" fmla="*/ 1159200 h 1159200"/>
              <a:gd name="connsiteX6-13" fmla="*/ 411336 w 7358585"/>
              <a:gd name="connsiteY6-14" fmla="*/ 1159200 h 1159200"/>
              <a:gd name="connsiteX7-15" fmla="*/ 0 w 7358585"/>
              <a:gd name="connsiteY7-16" fmla="*/ 1159200 h 1159200"/>
              <a:gd name="connsiteX8" fmla="*/ 1085920 w 7358585"/>
              <a:gd name="connsiteY8" fmla="*/ 0 h 115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 y="connsiteY8"/>
              </a:cxn>
            </a:cxnLst>
            <a:rect l="l" t="t" r="r" b="b"/>
            <a:pathLst>
              <a:path w="7358585" h="1159200">
                <a:moveTo>
                  <a:pt x="1085920" y="0"/>
                </a:moveTo>
                <a:lnTo>
                  <a:pt x="1553982" y="0"/>
                </a:lnTo>
                <a:lnTo>
                  <a:pt x="1573687" y="0"/>
                </a:lnTo>
                <a:lnTo>
                  <a:pt x="7358585" y="0"/>
                </a:lnTo>
                <a:lnTo>
                  <a:pt x="7358585" y="1159200"/>
                </a:lnTo>
                <a:lnTo>
                  <a:pt x="431040" y="1159200"/>
                </a:lnTo>
                <a:lnTo>
                  <a:pt x="411336" y="1159200"/>
                </a:lnTo>
                <a:lnTo>
                  <a:pt x="0" y="1159200"/>
                </a:lnTo>
                <a:cubicBezTo>
                  <a:pt x="385588" y="772800"/>
                  <a:pt x="700332" y="386400"/>
                  <a:pt x="1085920" y="0"/>
                </a:cubicBezTo>
                <a:close/>
              </a:path>
            </a:pathLst>
          </a:custGeom>
          <a:solidFill>
            <a:srgbClr val="8C91F7"/>
          </a:solidFill>
          <a:ln>
            <a:noFill/>
          </a:ln>
        </p:spPr>
        <p:style>
          <a:lnRef idx="2">
            <a:srgbClr val="2BD4AB">
              <a:shade val="50000"/>
            </a:srgbClr>
          </a:lnRef>
          <a:fillRef idx="1">
            <a:srgbClr val="2BD4AB"/>
          </a:fillRef>
          <a:effectRef idx="0">
            <a:srgbClr val="2BD4AB"/>
          </a:effectRef>
          <a:fontRef idx="minor">
            <a:srgbClr val="FFFFFF"/>
          </a:fontRef>
        </p:style>
        <p:txBody>
          <a:bodyPr wrap="square" rtlCol="0" anchor="ctr">
            <a:noAutofit/>
          </a:bodyPr>
          <a:lstStyle/>
          <a:p>
            <a:pPr algn="ctr"/>
            <a:endParaRPr lang="zh-CN" altLang="en-US"/>
          </a:p>
        </p:txBody>
      </p:sp>
      <p:sp>
        <p:nvSpPr>
          <p:cNvPr id="28" name="文本框 27"/>
          <p:cNvSpPr txBox="1"/>
          <p:nvPr>
            <p:custDataLst>
              <p:tags r:id="rId10"/>
            </p:custDataLst>
          </p:nvPr>
        </p:nvSpPr>
        <p:spPr>
          <a:xfrm>
            <a:off x="394504" y="5044896"/>
            <a:ext cx="5032536" cy="733481"/>
          </a:xfrm>
          <a:prstGeom prst="rect">
            <a:avLst/>
          </a:prstGeom>
          <a:noFill/>
        </p:spPr>
        <p:txBody>
          <a:bodyPr wrap="square" lIns="72000" tIns="46800" rIns="72000" bIns="46800" rtlCol="0" anchor="t" anchorCtr="0">
            <a:normAutofit/>
          </a:bodyPr>
          <a:lstStyle/>
          <a:p>
            <a:pPr>
              <a:defRPr/>
            </a:pPr>
            <a:r>
              <a:rPr lang="zh-CN" altLang="en-US" sz="2800" b="1" dirty="0">
                <a:solidFill>
                  <a:srgbClr val="FFFFFF"/>
                </a:solidFill>
              </a:rPr>
              <a:t>五是提高了群众满意度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思路与成效</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二</a:t>
              </a:r>
            </a:p>
          </p:txBody>
        </p:sp>
      </p:grpSp>
      <p:sp>
        <p:nvSpPr>
          <p:cNvPr id="2" name="文本框 1"/>
          <p:cNvSpPr txBox="1"/>
          <p:nvPr/>
        </p:nvSpPr>
        <p:spPr>
          <a:xfrm>
            <a:off x="4581525" y="1506040"/>
            <a:ext cx="7281545" cy="4799965"/>
          </a:xfrm>
          <a:prstGeom prst="rect">
            <a:avLst/>
          </a:prstGeom>
          <a:noFill/>
        </p:spPr>
        <p:txBody>
          <a:bodyPr wrap="square" rtlCol="0">
            <a:spAutoFit/>
          </a:bodyPr>
          <a:lstStyle/>
          <a:p>
            <a:pPr algn="l" fontAlgn="auto">
              <a:lnSpc>
                <a:spcPct val="150000"/>
              </a:lnSpc>
            </a:pPr>
            <a:r>
              <a:rPr lang="zh-CN" altLang="en-US" sz="2800" b="1">
                <a:solidFill>
                  <a:srgbClr val="C00000"/>
                </a:solidFill>
              </a:rPr>
              <a:t>五是提高了群众满意度。</a:t>
            </a:r>
            <a:endParaRPr lang="zh-CN" altLang="en-US" sz="2800"/>
          </a:p>
          <a:p>
            <a:pPr algn="l" fontAlgn="auto">
              <a:lnSpc>
                <a:spcPct val="150000"/>
              </a:lnSpc>
            </a:pPr>
            <a:r>
              <a:rPr lang="zh-CN" altLang="en-US" sz="2800" b="1">
                <a:solidFill>
                  <a:srgbClr val="0070C0"/>
                </a:solidFill>
              </a:rPr>
              <a:t>一方面是持续提高救助水平。</a:t>
            </a:r>
            <a:endParaRPr lang="zh-CN" altLang="en-US" sz="2800"/>
          </a:p>
          <a:p>
            <a:pPr algn="l" fontAlgn="auto">
              <a:lnSpc>
                <a:spcPct val="150000"/>
              </a:lnSpc>
            </a:pPr>
            <a:r>
              <a:rPr lang="zh-CN" altLang="en-US" sz="2400">
                <a:sym typeface="+mn-ea"/>
              </a:rPr>
              <a:t>7月30 日，省政府召开新闻发布会，将农村低保指导标准再次提高3700元/年，救助水平不低于196元/年。</a:t>
            </a:r>
            <a:endParaRPr lang="zh-CN" altLang="en-US" sz="2800"/>
          </a:p>
          <a:p>
            <a:pPr algn="l" fontAlgn="auto">
              <a:lnSpc>
                <a:spcPct val="150000"/>
              </a:lnSpc>
            </a:pPr>
            <a:r>
              <a:rPr lang="zh-CN" altLang="en-US" sz="2800" b="1">
                <a:solidFill>
                  <a:srgbClr val="0070C0"/>
                </a:solidFill>
              </a:rPr>
              <a:t>另一方面建立了长效帮扶机制。</a:t>
            </a:r>
            <a:endParaRPr lang="zh-CN" altLang="en-US" sz="2800"/>
          </a:p>
          <a:p>
            <a:pPr algn="l" fontAlgn="auto">
              <a:lnSpc>
                <a:spcPct val="150000"/>
              </a:lnSpc>
            </a:pPr>
            <a:r>
              <a:rPr lang="zh-CN" altLang="en-US" sz="2400"/>
              <a:t>目前，全省全面完成96万社会救助兜底保障对象的认定、分类（1、2、3类对象）、标识及建档工作（一户一档），实行信息化管理。</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915" y="2466023"/>
            <a:ext cx="4320565" cy="28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2861310" y="2152650"/>
            <a:ext cx="6469380" cy="2553335"/>
          </a:xfrm>
          <a:prstGeom prst="rect">
            <a:avLst/>
          </a:prstGeom>
          <a:noFill/>
        </p:spPr>
        <p:txBody>
          <a:bodyPr wrap="none" rtlCol="0">
            <a:spAutoFit/>
          </a:bodyPr>
          <a:lstStyle/>
          <a:p>
            <a:pPr algn="l" fontAlgn="auto">
              <a:lnSpc>
                <a:spcPct val="200000"/>
              </a:lnSpc>
            </a:pPr>
            <a:r>
              <a:rPr lang="zh-CN" altLang="en-US" sz="4000" b="1" spc="500">
                <a:solidFill>
                  <a:srgbClr val="0070C0"/>
                </a:solidFill>
                <a:uFillTx/>
              </a:rPr>
              <a:t>（一）农村低保对象</a:t>
            </a:r>
          </a:p>
          <a:p>
            <a:pPr algn="l" fontAlgn="auto">
              <a:lnSpc>
                <a:spcPct val="200000"/>
              </a:lnSpc>
            </a:pPr>
            <a:r>
              <a:rPr lang="zh-CN" altLang="en-US" sz="4000" b="1" spc="500">
                <a:solidFill>
                  <a:srgbClr val="0070C0"/>
                </a:solidFill>
                <a:uFillTx/>
              </a:rPr>
              <a:t>等同于建档立卡贫困人口</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664210" y="2552065"/>
            <a:ext cx="10863580" cy="1753235"/>
          </a:xfrm>
          <a:prstGeom prst="rect">
            <a:avLst/>
          </a:prstGeom>
          <a:noFill/>
        </p:spPr>
        <p:txBody>
          <a:bodyPr wrap="none" rtlCol="0">
            <a:spAutoFit/>
          </a:bodyPr>
          <a:lstStyle/>
          <a:p>
            <a:pPr algn="l" fontAlgn="auto">
              <a:lnSpc>
                <a:spcPct val="150000"/>
              </a:lnSpc>
            </a:pPr>
            <a:r>
              <a:rPr lang="zh-CN" altLang="en-US" sz="3600" b="1" spc="500">
                <a:solidFill>
                  <a:srgbClr val="0070C0"/>
                </a:solidFill>
                <a:uFillTx/>
              </a:rPr>
              <a:t>（二）将脱贫摘帽时允许存在的贫困发生率2%</a:t>
            </a:r>
          </a:p>
          <a:p>
            <a:pPr algn="l" fontAlgn="auto">
              <a:lnSpc>
                <a:spcPct val="150000"/>
              </a:lnSpc>
            </a:pPr>
            <a:r>
              <a:rPr lang="zh-CN" altLang="en-US" sz="3600" b="1" spc="500">
                <a:solidFill>
                  <a:srgbClr val="0070C0"/>
                </a:solidFill>
                <a:uFillTx/>
              </a:rPr>
              <a:t>等同于农村低保覆盖面。</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3464560" y="3075940"/>
            <a:ext cx="5897880" cy="706755"/>
          </a:xfrm>
          <a:prstGeom prst="rect">
            <a:avLst/>
          </a:prstGeom>
          <a:noFill/>
        </p:spPr>
        <p:txBody>
          <a:bodyPr wrap="none" rtlCol="0">
            <a:spAutoFit/>
          </a:bodyPr>
          <a:lstStyle/>
          <a:p>
            <a:pPr algn="l"/>
            <a:r>
              <a:rPr lang="zh-CN" altLang="en-US" sz="4000" b="1" spc="500">
                <a:solidFill>
                  <a:srgbClr val="0070C0"/>
                </a:solidFill>
                <a:uFillTx/>
              </a:rPr>
              <a:t>（三）脱贫就要脱保。</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2956560" y="3075940"/>
            <a:ext cx="7040880" cy="706755"/>
          </a:xfrm>
          <a:prstGeom prst="rect">
            <a:avLst/>
          </a:prstGeom>
          <a:noFill/>
        </p:spPr>
        <p:txBody>
          <a:bodyPr wrap="none" rtlCol="0">
            <a:spAutoFit/>
          </a:bodyPr>
          <a:lstStyle/>
          <a:p>
            <a:pPr algn="l"/>
            <a:r>
              <a:rPr lang="zh-CN" altLang="en-US" sz="4000" b="1" spc="500">
                <a:solidFill>
                  <a:srgbClr val="0070C0"/>
                </a:solidFill>
                <a:uFillTx/>
              </a:rPr>
              <a:t>（四）兜底对象不能脱贫。</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848360" y="2644775"/>
            <a:ext cx="10495280" cy="1568450"/>
          </a:xfrm>
          <a:prstGeom prst="rect">
            <a:avLst/>
          </a:prstGeom>
          <a:noFill/>
        </p:spPr>
        <p:txBody>
          <a:bodyPr wrap="none" rtlCol="0">
            <a:spAutoFit/>
          </a:bodyPr>
          <a:lstStyle/>
          <a:p>
            <a:pPr algn="l" fontAlgn="auto">
              <a:lnSpc>
                <a:spcPct val="150000"/>
              </a:lnSpc>
            </a:pPr>
            <a:r>
              <a:rPr lang="zh-CN" altLang="en-US" sz="3600" b="1">
                <a:solidFill>
                  <a:srgbClr val="0070C0"/>
                </a:solidFill>
              </a:rPr>
              <a:t>（五）兜底对象就是农村“三无”</a:t>
            </a:r>
          </a:p>
          <a:p>
            <a:pPr algn="l" fontAlgn="auto">
              <a:lnSpc>
                <a:spcPct val="150000"/>
              </a:lnSpc>
            </a:pPr>
            <a:r>
              <a:rPr lang="zh-CN" altLang="en-US" sz="2800" b="1">
                <a:solidFill>
                  <a:srgbClr val="0070C0"/>
                </a:solidFill>
              </a:rPr>
              <a:t>（无劳动能力、无收入来源、无法通过就业产业帮扶脱贫的人）。</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575310" y="2459990"/>
            <a:ext cx="11041380" cy="1938020"/>
          </a:xfrm>
          <a:prstGeom prst="rect">
            <a:avLst/>
          </a:prstGeom>
          <a:noFill/>
        </p:spPr>
        <p:txBody>
          <a:bodyPr wrap="none" rtlCol="0">
            <a:spAutoFit/>
          </a:bodyPr>
          <a:lstStyle/>
          <a:p>
            <a:pPr algn="l" fontAlgn="auto">
              <a:lnSpc>
                <a:spcPct val="150000"/>
              </a:lnSpc>
            </a:pPr>
            <a:r>
              <a:rPr lang="zh-CN" altLang="en-US" sz="4000" b="1" spc="500">
                <a:solidFill>
                  <a:srgbClr val="0070C0"/>
                </a:solidFill>
                <a:uFillTx/>
              </a:rPr>
              <a:t>（六）“一兜了之”万事大吉，脱不脱贫、</a:t>
            </a:r>
          </a:p>
          <a:p>
            <a:pPr algn="l" fontAlgn="auto">
              <a:lnSpc>
                <a:spcPct val="150000"/>
              </a:lnSpc>
            </a:pPr>
            <a:r>
              <a:rPr lang="zh-CN" altLang="en-US" sz="4000" b="1" spc="500">
                <a:solidFill>
                  <a:srgbClr val="0070C0"/>
                </a:solidFill>
                <a:uFillTx/>
              </a:rPr>
              <a:t>“三保障”有没有问题与我无关。</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1432560" y="1551940"/>
            <a:ext cx="9326880" cy="706755"/>
          </a:xfrm>
          <a:prstGeom prst="rect">
            <a:avLst/>
          </a:prstGeom>
          <a:noFill/>
        </p:spPr>
        <p:txBody>
          <a:bodyPr wrap="none" rtlCol="0">
            <a:spAutoFit/>
          </a:bodyPr>
          <a:lstStyle/>
          <a:p>
            <a:pPr algn="l"/>
            <a:r>
              <a:rPr lang="zh-CN" altLang="en-US" sz="4000" b="1" spc="500">
                <a:solidFill>
                  <a:srgbClr val="0070C0"/>
                </a:solidFill>
                <a:uFillTx/>
              </a:rPr>
              <a:t>（七）标准水平低是因为财力不足。</a:t>
            </a:r>
          </a:p>
        </p:txBody>
      </p:sp>
      <p:sp>
        <p:nvSpPr>
          <p:cNvPr id="2" name="文本框 1"/>
          <p:cNvSpPr txBox="1"/>
          <p:nvPr/>
        </p:nvSpPr>
        <p:spPr>
          <a:xfrm>
            <a:off x="733425" y="2552700"/>
            <a:ext cx="10617835" cy="2861310"/>
          </a:xfrm>
          <a:prstGeom prst="rect">
            <a:avLst/>
          </a:prstGeom>
          <a:noFill/>
        </p:spPr>
        <p:txBody>
          <a:bodyPr wrap="square" rtlCol="0">
            <a:spAutoFit/>
          </a:bodyPr>
          <a:lstStyle/>
          <a:p>
            <a:pPr fontAlgn="auto">
              <a:lnSpc>
                <a:spcPct val="100000"/>
              </a:lnSpc>
            </a:pPr>
            <a:r>
              <a:rPr lang="en-US" altLang="zh-CN" sz="2800" spc="500"/>
              <a:t>    </a:t>
            </a:r>
            <a:r>
              <a:rPr lang="zh-CN" altLang="en-US" sz="2800" spc="500"/>
              <a:t>2018年全国农村低保标准水平为</a:t>
            </a:r>
            <a:r>
              <a:rPr lang="zh-CN" altLang="en-US" sz="3600" b="1" spc="500">
                <a:solidFill>
                  <a:srgbClr val="C00000"/>
                </a:solidFill>
              </a:rPr>
              <a:t>4833</a:t>
            </a:r>
            <a:r>
              <a:rPr lang="zh-CN" altLang="en-US" sz="2800" spc="500"/>
              <a:t>元/年和</a:t>
            </a:r>
            <a:r>
              <a:rPr lang="zh-CN" altLang="en-US" sz="3600" b="1" spc="500">
                <a:solidFill>
                  <a:srgbClr val="C00000"/>
                </a:solidFill>
              </a:rPr>
              <a:t>207</a:t>
            </a:r>
            <a:r>
              <a:rPr lang="zh-CN" altLang="en-US" sz="2800" spc="500"/>
              <a:t>元/月，我省为</a:t>
            </a:r>
            <a:r>
              <a:rPr lang="zh-CN" altLang="en-US" sz="3600" b="1" spc="500">
                <a:solidFill>
                  <a:srgbClr val="C00000"/>
                </a:solidFill>
              </a:rPr>
              <a:t>4098</a:t>
            </a:r>
            <a:r>
              <a:rPr lang="zh-CN" altLang="en-US" sz="2800" spc="500"/>
              <a:t>元/年和</a:t>
            </a:r>
            <a:r>
              <a:rPr lang="zh-CN" altLang="en-US" sz="3600" b="1" spc="500">
                <a:solidFill>
                  <a:srgbClr val="C00000"/>
                </a:solidFill>
              </a:rPr>
              <a:t>196</a:t>
            </a:r>
            <a:r>
              <a:rPr lang="zh-CN" altLang="en-US" sz="2800" spc="500"/>
              <a:t>元/月</a:t>
            </a:r>
          </a:p>
          <a:p>
            <a:pPr fontAlgn="auto">
              <a:lnSpc>
                <a:spcPct val="100000"/>
              </a:lnSpc>
            </a:pPr>
            <a:r>
              <a:rPr lang="zh-CN" altLang="en-US" sz="2800" spc="500"/>
              <a:t>    全国</a:t>
            </a:r>
            <a:r>
              <a:rPr lang="zh-CN" altLang="en-US" sz="3600" b="1" spc="500">
                <a:solidFill>
                  <a:srgbClr val="C00000"/>
                </a:solidFill>
              </a:rPr>
              <a:t>1252个</a:t>
            </a:r>
            <a:r>
              <a:rPr lang="zh-CN" altLang="en-US" sz="2800" spc="500"/>
              <a:t>县市区农村低保标准低于4000元/年，我省低于4000元/年的</a:t>
            </a:r>
            <a:r>
              <a:rPr lang="zh-CN" altLang="en-US" sz="3600" b="1" spc="500">
                <a:solidFill>
                  <a:srgbClr val="C00000"/>
                </a:solidFill>
              </a:rPr>
              <a:t>93个</a:t>
            </a:r>
            <a:r>
              <a:rPr lang="zh-CN" altLang="en-US" sz="2800" spc="500"/>
              <a:t>；农村低保标准排名靠后的（标准3600元/年以下）</a:t>
            </a:r>
            <a:r>
              <a:rPr lang="zh-CN" altLang="en-US" sz="3600" b="1" spc="500">
                <a:solidFill>
                  <a:srgbClr val="C00000"/>
                </a:solidFill>
              </a:rPr>
              <a:t>91个</a:t>
            </a:r>
            <a:r>
              <a:rPr lang="zh-CN" altLang="en-US" sz="2800" spc="500"/>
              <a:t>县市，我省占了</a:t>
            </a:r>
            <a:r>
              <a:rPr lang="zh-CN" altLang="en-US" sz="3600" b="1" spc="500">
                <a:solidFill>
                  <a:srgbClr val="C00000"/>
                </a:solidFill>
              </a:rPr>
              <a:t>51个</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2004060" y="1816735"/>
            <a:ext cx="8183880" cy="1014730"/>
          </a:xfrm>
          <a:prstGeom prst="rect">
            <a:avLst/>
          </a:prstGeom>
          <a:noFill/>
        </p:spPr>
        <p:txBody>
          <a:bodyPr wrap="none" rtlCol="0">
            <a:spAutoFit/>
          </a:bodyPr>
          <a:lstStyle/>
          <a:p>
            <a:pPr algn="l" fontAlgn="auto">
              <a:lnSpc>
                <a:spcPct val="150000"/>
              </a:lnSpc>
            </a:pPr>
            <a:r>
              <a:rPr lang="zh-CN" altLang="en-US" sz="4000" b="1" spc="500">
                <a:solidFill>
                  <a:srgbClr val="0070C0"/>
                </a:solidFill>
                <a:uFillTx/>
              </a:rPr>
              <a:t>（八）临时救助就是随意救助。</a:t>
            </a:r>
          </a:p>
        </p:txBody>
      </p:sp>
      <p:sp>
        <p:nvSpPr>
          <p:cNvPr id="2" name="文本框 1"/>
          <p:cNvSpPr txBox="1"/>
          <p:nvPr/>
        </p:nvSpPr>
        <p:spPr>
          <a:xfrm>
            <a:off x="787400" y="3048000"/>
            <a:ext cx="10617835" cy="2306955"/>
          </a:xfrm>
          <a:prstGeom prst="rect">
            <a:avLst/>
          </a:prstGeom>
          <a:noFill/>
        </p:spPr>
        <p:txBody>
          <a:bodyPr wrap="square" rtlCol="0">
            <a:spAutoFit/>
          </a:bodyPr>
          <a:lstStyle/>
          <a:p>
            <a:pPr fontAlgn="auto">
              <a:lnSpc>
                <a:spcPct val="200000"/>
              </a:lnSpc>
            </a:pPr>
            <a:r>
              <a:rPr lang="en-US" altLang="zh-CN" sz="2800" spc="500"/>
              <a:t>    </a:t>
            </a:r>
            <a:r>
              <a:rPr lang="zh-CN" altLang="en-US" sz="2800" spc="500"/>
              <a:t>2018年，省厅要求录入系统，系统里只有</a:t>
            </a:r>
            <a:r>
              <a:rPr lang="zh-CN" altLang="en-US" sz="3600" b="1" spc="500">
                <a:solidFill>
                  <a:srgbClr val="C00000"/>
                </a:solidFill>
              </a:rPr>
              <a:t>60万</a:t>
            </a:r>
            <a:r>
              <a:rPr lang="zh-CN" altLang="en-US" sz="2800" spc="500"/>
              <a:t>人次，可上报的都有</a:t>
            </a:r>
            <a:r>
              <a:rPr lang="zh-CN" altLang="en-US" sz="3600" b="1" spc="500">
                <a:solidFill>
                  <a:srgbClr val="C00000"/>
                </a:solidFill>
              </a:rPr>
              <a:t>111万人次。</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384040" y="2642371"/>
            <a:ext cx="3423920" cy="3415030"/>
          </a:xfrm>
          <a:prstGeom prst="rect">
            <a:avLst/>
          </a:prstGeom>
        </p:spPr>
        <p:txBody>
          <a:bodyPr wrap="square">
            <a:spAutoFit/>
          </a:bodyPr>
          <a:lstStyle/>
          <a:p>
            <a:pPr algn="just">
              <a:lnSpc>
                <a:spcPct val="150000"/>
              </a:lnSpc>
            </a:pPr>
            <a:r>
              <a:rPr lang="zh-CN" altLang="en-US" sz="3600" b="1" dirty="0">
                <a:solidFill>
                  <a:srgbClr val="0070C0"/>
                </a:solidFill>
                <a:cs typeface="+mn-ea"/>
                <a:sym typeface="+mn-lt"/>
              </a:rPr>
              <a:t>一、站位与地位</a:t>
            </a:r>
          </a:p>
          <a:p>
            <a:pPr algn="just">
              <a:lnSpc>
                <a:spcPct val="150000"/>
              </a:lnSpc>
            </a:pPr>
            <a:r>
              <a:rPr lang="zh-CN" altLang="en-US" sz="3600" b="1" dirty="0">
                <a:solidFill>
                  <a:srgbClr val="0070C0"/>
                </a:solidFill>
                <a:cs typeface="+mn-ea"/>
                <a:sym typeface="+mn-lt"/>
              </a:rPr>
              <a:t>二、思路与成效</a:t>
            </a:r>
          </a:p>
          <a:p>
            <a:pPr algn="just">
              <a:lnSpc>
                <a:spcPct val="150000"/>
              </a:lnSpc>
            </a:pPr>
            <a:r>
              <a:rPr lang="zh-CN" altLang="en-US" sz="3600" b="1" dirty="0">
                <a:solidFill>
                  <a:srgbClr val="0070C0"/>
                </a:solidFill>
                <a:cs typeface="+mn-ea"/>
                <a:sym typeface="+mn-lt"/>
              </a:rPr>
              <a:t>三、误区与问题</a:t>
            </a:r>
          </a:p>
          <a:p>
            <a:pPr algn="just">
              <a:lnSpc>
                <a:spcPct val="150000"/>
              </a:lnSpc>
            </a:pPr>
            <a:r>
              <a:rPr lang="zh-CN" altLang="en-US" sz="3600" b="1" dirty="0">
                <a:solidFill>
                  <a:srgbClr val="0070C0"/>
                </a:solidFill>
                <a:cs typeface="+mn-ea"/>
                <a:sym typeface="+mn-lt"/>
              </a:rPr>
              <a:t>四、对策与措施</a:t>
            </a:r>
          </a:p>
        </p:txBody>
      </p:sp>
      <p:sp>
        <p:nvSpPr>
          <p:cNvPr id="13" name="矩形 12"/>
          <p:cNvSpPr/>
          <p:nvPr/>
        </p:nvSpPr>
        <p:spPr>
          <a:xfrm>
            <a:off x="5128260" y="1161551"/>
            <a:ext cx="1935480" cy="922020"/>
          </a:xfrm>
          <a:prstGeom prst="rect">
            <a:avLst/>
          </a:prstGeom>
        </p:spPr>
        <p:txBody>
          <a:bodyPr wrap="none">
            <a:spAutoFit/>
          </a:bodyPr>
          <a:lstStyle/>
          <a:p>
            <a:r>
              <a:rPr lang="zh-CN" altLang="en-US" sz="5400" b="1" dirty="0">
                <a:solidFill>
                  <a:srgbClr val="BF1B1C"/>
                </a:solidFill>
                <a:cs typeface="+mn-ea"/>
                <a:sym typeface="+mn-lt"/>
              </a:rPr>
              <a:t>目  录</a:t>
            </a:r>
          </a:p>
        </p:txBody>
      </p:sp>
      <p:cxnSp>
        <p:nvCxnSpPr>
          <p:cNvPr id="3" name="直接连接符 2"/>
          <p:cNvCxnSpPr/>
          <p:nvPr/>
        </p:nvCxnSpPr>
        <p:spPr>
          <a:xfrm>
            <a:off x="5878563" y="2362971"/>
            <a:ext cx="434873" cy="0"/>
          </a:xfrm>
          <a:prstGeom prst="line">
            <a:avLst/>
          </a:prstGeom>
          <a:ln w="31750">
            <a:solidFill>
              <a:srgbClr val="BF1B1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746760" y="1816735"/>
            <a:ext cx="11041380" cy="1014730"/>
          </a:xfrm>
          <a:prstGeom prst="rect">
            <a:avLst/>
          </a:prstGeom>
          <a:noFill/>
        </p:spPr>
        <p:txBody>
          <a:bodyPr wrap="none" rtlCol="0">
            <a:spAutoFit/>
          </a:bodyPr>
          <a:lstStyle/>
          <a:p>
            <a:pPr algn="l" fontAlgn="auto">
              <a:lnSpc>
                <a:spcPct val="150000"/>
              </a:lnSpc>
            </a:pPr>
            <a:r>
              <a:rPr lang="zh-CN" altLang="en-US" sz="4000" b="1" spc="500">
                <a:solidFill>
                  <a:srgbClr val="0070C0"/>
                </a:solidFill>
                <a:uFillTx/>
              </a:rPr>
              <a:t>（九）政策执行“一刀切”才是公平工作。</a:t>
            </a:r>
          </a:p>
        </p:txBody>
      </p:sp>
      <p:sp>
        <p:nvSpPr>
          <p:cNvPr id="2" name="文本框 1"/>
          <p:cNvSpPr txBox="1"/>
          <p:nvPr/>
        </p:nvSpPr>
        <p:spPr>
          <a:xfrm>
            <a:off x="2740025" y="3048000"/>
            <a:ext cx="7055485" cy="2676525"/>
          </a:xfrm>
          <a:prstGeom prst="rect">
            <a:avLst/>
          </a:prstGeom>
          <a:noFill/>
        </p:spPr>
        <p:txBody>
          <a:bodyPr wrap="square" rtlCol="0">
            <a:spAutoFit/>
          </a:bodyPr>
          <a:lstStyle/>
          <a:p>
            <a:pPr fontAlgn="auto">
              <a:lnSpc>
                <a:spcPct val="200000"/>
              </a:lnSpc>
            </a:pPr>
            <a:r>
              <a:rPr lang="zh-CN" altLang="en-US" sz="2800" b="1" spc="500">
                <a:solidFill>
                  <a:srgbClr val="C00000"/>
                </a:solidFill>
              </a:rPr>
              <a:t>①收入</a:t>
            </a:r>
            <a:r>
              <a:rPr lang="zh-CN" altLang="en-US" sz="2800" b="1" spc="500"/>
              <a:t>一刀切；</a:t>
            </a:r>
            <a:r>
              <a:rPr lang="zh-CN" altLang="en-US" sz="2800" b="1" spc="500">
                <a:solidFill>
                  <a:srgbClr val="C00000"/>
                </a:solidFill>
              </a:rPr>
              <a:t>②财产</a:t>
            </a:r>
            <a:r>
              <a:rPr lang="zh-CN" altLang="en-US" sz="2800" b="1" spc="500"/>
              <a:t>一刀切；</a:t>
            </a:r>
          </a:p>
          <a:p>
            <a:pPr fontAlgn="auto">
              <a:lnSpc>
                <a:spcPct val="200000"/>
              </a:lnSpc>
            </a:pPr>
            <a:r>
              <a:rPr lang="zh-CN" altLang="en-US" sz="2800" b="1" spc="500">
                <a:solidFill>
                  <a:srgbClr val="C00000"/>
                </a:solidFill>
              </a:rPr>
              <a:t>③评议</a:t>
            </a:r>
            <a:r>
              <a:rPr lang="zh-CN" altLang="en-US" sz="2800" b="1" spc="500"/>
              <a:t>一刀切；</a:t>
            </a:r>
            <a:r>
              <a:rPr lang="zh-CN" altLang="en-US" sz="2800" b="1" spc="500">
                <a:solidFill>
                  <a:srgbClr val="C00000"/>
                </a:solidFill>
              </a:rPr>
              <a:t>④财政</a:t>
            </a:r>
            <a:r>
              <a:rPr lang="zh-CN" altLang="en-US" sz="2800" b="1" spc="500"/>
              <a:t>供养一刀切；</a:t>
            </a:r>
          </a:p>
          <a:p>
            <a:pPr fontAlgn="auto">
              <a:lnSpc>
                <a:spcPct val="200000"/>
              </a:lnSpc>
            </a:pPr>
            <a:r>
              <a:rPr lang="zh-CN" altLang="en-US" sz="2800" b="1" spc="500">
                <a:solidFill>
                  <a:srgbClr val="C00000"/>
                </a:solidFill>
              </a:rPr>
              <a:t>⑤近亲属</a:t>
            </a:r>
            <a:r>
              <a:rPr lang="zh-CN" altLang="en-US" sz="2800" b="1" spc="500"/>
              <a:t>一刀切。</a:t>
            </a:r>
            <a:endParaRPr lang="zh-CN" altLang="en-US" sz="3600" b="1" spc="50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2176145" y="1759585"/>
            <a:ext cx="8183880" cy="1014730"/>
          </a:xfrm>
          <a:prstGeom prst="rect">
            <a:avLst/>
          </a:prstGeom>
          <a:noFill/>
        </p:spPr>
        <p:txBody>
          <a:bodyPr wrap="none" rtlCol="0">
            <a:spAutoFit/>
          </a:bodyPr>
          <a:lstStyle/>
          <a:p>
            <a:pPr algn="l" fontAlgn="auto">
              <a:lnSpc>
                <a:spcPct val="150000"/>
              </a:lnSpc>
            </a:pPr>
            <a:r>
              <a:rPr lang="zh-CN" altLang="en-US" sz="4000" b="1" spc="500">
                <a:solidFill>
                  <a:srgbClr val="0070C0"/>
                </a:solidFill>
                <a:uFillTx/>
              </a:rPr>
              <a:t>（十）“宁可漏保，也不错保”</a:t>
            </a:r>
          </a:p>
        </p:txBody>
      </p:sp>
      <p:sp>
        <p:nvSpPr>
          <p:cNvPr id="2" name="文本框 1"/>
          <p:cNvSpPr txBox="1"/>
          <p:nvPr/>
        </p:nvSpPr>
        <p:spPr>
          <a:xfrm>
            <a:off x="2740025" y="3048000"/>
            <a:ext cx="7055485" cy="1814830"/>
          </a:xfrm>
          <a:prstGeom prst="rect">
            <a:avLst/>
          </a:prstGeom>
          <a:noFill/>
        </p:spPr>
        <p:txBody>
          <a:bodyPr wrap="square" rtlCol="0">
            <a:spAutoFit/>
          </a:bodyPr>
          <a:lstStyle/>
          <a:p>
            <a:pPr fontAlgn="auto">
              <a:lnSpc>
                <a:spcPct val="200000"/>
              </a:lnSpc>
            </a:pPr>
            <a:r>
              <a:rPr lang="zh-CN" altLang="en-US" sz="2800" b="1" spc="500"/>
              <a:t>存在“宁可漏保、不愿错保”心理，“为了不出事，宁可不做事”，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575310" y="2921635"/>
            <a:ext cx="11041380" cy="1014730"/>
          </a:xfrm>
          <a:prstGeom prst="rect">
            <a:avLst/>
          </a:prstGeom>
          <a:noFill/>
        </p:spPr>
        <p:txBody>
          <a:bodyPr wrap="none" rtlCol="0">
            <a:spAutoFit/>
          </a:bodyPr>
          <a:lstStyle/>
          <a:p>
            <a:pPr algn="l" fontAlgn="auto">
              <a:lnSpc>
                <a:spcPct val="150000"/>
              </a:lnSpc>
            </a:pPr>
            <a:r>
              <a:rPr lang="zh-CN" altLang="en-US" sz="4000" b="1" spc="500">
                <a:solidFill>
                  <a:srgbClr val="0070C0"/>
                </a:solidFill>
                <a:uFillTx/>
              </a:rPr>
              <a:t>（十一）兜底对象一户一档纯属多此一举。</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1146810" y="2921635"/>
            <a:ext cx="9898380" cy="1014730"/>
          </a:xfrm>
          <a:prstGeom prst="rect">
            <a:avLst/>
          </a:prstGeom>
          <a:noFill/>
        </p:spPr>
        <p:txBody>
          <a:bodyPr wrap="none" rtlCol="0">
            <a:spAutoFit/>
          </a:bodyPr>
          <a:lstStyle/>
          <a:p>
            <a:pPr algn="l" fontAlgn="auto">
              <a:lnSpc>
                <a:spcPct val="150000"/>
              </a:lnSpc>
            </a:pPr>
            <a:r>
              <a:rPr lang="zh-CN" altLang="en-US" sz="4000" b="1" spc="500">
                <a:solidFill>
                  <a:srgbClr val="0070C0"/>
                </a:solidFill>
                <a:uFillTx/>
              </a:rPr>
              <a:t>（十二）特困供养把钱发下去就行了。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461010" y="1892935"/>
            <a:ext cx="11612880" cy="1014730"/>
          </a:xfrm>
          <a:prstGeom prst="rect">
            <a:avLst/>
          </a:prstGeom>
          <a:noFill/>
        </p:spPr>
        <p:txBody>
          <a:bodyPr wrap="none" rtlCol="0">
            <a:spAutoFit/>
          </a:bodyPr>
          <a:lstStyle/>
          <a:p>
            <a:pPr algn="l" fontAlgn="auto">
              <a:lnSpc>
                <a:spcPct val="150000"/>
              </a:lnSpc>
            </a:pPr>
            <a:r>
              <a:rPr lang="zh-CN" altLang="en-US" sz="4000" b="1" spc="500">
                <a:solidFill>
                  <a:srgbClr val="0070C0"/>
                </a:solidFill>
                <a:uFillTx/>
              </a:rPr>
              <a:t>（十三）核对很重要但市县信息系统没必要。</a:t>
            </a:r>
          </a:p>
        </p:txBody>
      </p:sp>
      <p:sp>
        <p:nvSpPr>
          <p:cNvPr id="2" name="文本框 1"/>
          <p:cNvSpPr txBox="1"/>
          <p:nvPr/>
        </p:nvSpPr>
        <p:spPr>
          <a:xfrm>
            <a:off x="2740025" y="3048000"/>
            <a:ext cx="7055485" cy="1815882"/>
          </a:xfrm>
          <a:prstGeom prst="rect">
            <a:avLst/>
          </a:prstGeom>
          <a:noFill/>
        </p:spPr>
        <p:txBody>
          <a:bodyPr wrap="square" rtlCol="0">
            <a:spAutoFit/>
          </a:bodyPr>
          <a:lstStyle/>
          <a:p>
            <a:pPr algn="ctr" fontAlgn="auto">
              <a:lnSpc>
                <a:spcPct val="200000"/>
              </a:lnSpc>
            </a:pPr>
            <a:r>
              <a:rPr lang="zh-CN" altLang="en-US" sz="2800" b="1" spc="500" dirty="0" smtClean="0"/>
              <a:t>一方面区域</a:t>
            </a:r>
            <a:r>
              <a:rPr lang="zh-CN" altLang="en-US" sz="2800" b="1" spc="500" dirty="0"/>
              <a:t>发展</a:t>
            </a:r>
            <a:r>
              <a:rPr lang="zh-CN" altLang="en-US" sz="2800" b="1" spc="500" dirty="0" smtClean="0"/>
              <a:t>不平衡；</a:t>
            </a:r>
            <a:endParaRPr lang="zh-CN" altLang="en-US" sz="2800" b="1" spc="500" dirty="0"/>
          </a:p>
          <a:p>
            <a:pPr algn="ctr" fontAlgn="auto">
              <a:lnSpc>
                <a:spcPct val="200000"/>
              </a:lnSpc>
            </a:pPr>
            <a:r>
              <a:rPr lang="zh-CN" altLang="en-US" sz="2800" b="1" spc="500" dirty="0"/>
              <a:t>另一方面是信息共享不充分。</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1146810" y="2921635"/>
            <a:ext cx="9898380" cy="1014730"/>
          </a:xfrm>
          <a:prstGeom prst="rect">
            <a:avLst/>
          </a:prstGeom>
          <a:noFill/>
        </p:spPr>
        <p:txBody>
          <a:bodyPr wrap="none" rtlCol="0">
            <a:spAutoFit/>
          </a:bodyPr>
          <a:lstStyle/>
          <a:p>
            <a:pPr algn="l" fontAlgn="auto">
              <a:lnSpc>
                <a:spcPct val="150000"/>
              </a:lnSpc>
            </a:pPr>
            <a:r>
              <a:rPr lang="zh-CN" altLang="en-US" sz="4000" b="1" spc="500">
                <a:solidFill>
                  <a:srgbClr val="0070C0"/>
                </a:solidFill>
                <a:uFillTx/>
              </a:rPr>
              <a:t>（十四）精准差异化救助是自找麻烦。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误区与问题</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三</a:t>
              </a:r>
            </a:p>
          </p:txBody>
        </p:sp>
      </p:grpSp>
      <p:sp>
        <p:nvSpPr>
          <p:cNvPr id="5" name="文本框 4"/>
          <p:cNvSpPr txBox="1"/>
          <p:nvPr/>
        </p:nvSpPr>
        <p:spPr>
          <a:xfrm>
            <a:off x="1779905" y="2459990"/>
            <a:ext cx="8755380" cy="1938020"/>
          </a:xfrm>
          <a:prstGeom prst="rect">
            <a:avLst/>
          </a:prstGeom>
          <a:noFill/>
        </p:spPr>
        <p:txBody>
          <a:bodyPr wrap="none" rtlCol="0">
            <a:spAutoFit/>
          </a:bodyPr>
          <a:lstStyle/>
          <a:p>
            <a:pPr algn="l" fontAlgn="auto">
              <a:lnSpc>
                <a:spcPct val="150000"/>
              </a:lnSpc>
            </a:pPr>
            <a:r>
              <a:rPr lang="zh-CN" altLang="en-US" sz="4000" b="1" spc="500">
                <a:solidFill>
                  <a:srgbClr val="0070C0"/>
                </a:solidFill>
                <a:uFillTx/>
              </a:rPr>
              <a:t>（十五）书面告知、公示、公开，</a:t>
            </a:r>
          </a:p>
          <a:p>
            <a:pPr algn="l" fontAlgn="auto">
              <a:lnSpc>
                <a:spcPct val="150000"/>
              </a:lnSpc>
            </a:pPr>
            <a:r>
              <a:rPr lang="zh-CN" altLang="en-US" sz="4000" b="1" spc="500">
                <a:solidFill>
                  <a:srgbClr val="0070C0"/>
                </a:solidFill>
                <a:uFillTx/>
              </a:rPr>
              <a:t>政策宣传纯属形式主义。</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pPr algn="l"/>
            <a:r>
              <a:rPr lang="zh-CN" altLang="en-US" sz="2800" b="1" spc="500">
                <a:solidFill>
                  <a:srgbClr val="C00000"/>
                </a:solidFill>
                <a:uFillTx/>
              </a:rPr>
              <a:t>（一）守初心、担使命，一心为民。</a:t>
            </a:r>
          </a:p>
        </p:txBody>
      </p:sp>
      <p:sp>
        <p:nvSpPr>
          <p:cNvPr id="2" name="文本框 1"/>
          <p:cNvSpPr txBox="1"/>
          <p:nvPr/>
        </p:nvSpPr>
        <p:spPr>
          <a:xfrm>
            <a:off x="4779010" y="2343150"/>
            <a:ext cx="7287895" cy="3230245"/>
          </a:xfrm>
          <a:prstGeom prst="rect">
            <a:avLst/>
          </a:prstGeom>
          <a:noFill/>
        </p:spPr>
        <p:txBody>
          <a:bodyPr wrap="square" rtlCol="0">
            <a:spAutoFit/>
          </a:bodyPr>
          <a:lstStyle/>
          <a:p>
            <a:pPr fontAlgn="auto">
              <a:lnSpc>
                <a:spcPct val="150000"/>
              </a:lnSpc>
            </a:pPr>
            <a:r>
              <a:rPr lang="en-US" altLang="zh-CN" sz="4000">
                <a:solidFill>
                  <a:srgbClr val="0070C0"/>
                </a:solidFill>
              </a:rPr>
              <a:t>    </a:t>
            </a:r>
            <a:r>
              <a:rPr lang="zh-CN" altLang="en-US" sz="4000">
                <a:solidFill>
                  <a:srgbClr val="0070C0"/>
                </a:solidFill>
              </a:rPr>
              <a:t>牢记初心和使命，必须坚持一心为民。</a:t>
            </a:r>
            <a:endParaRPr lang="zh-CN" altLang="en-US" sz="4000"/>
          </a:p>
          <a:p>
            <a:pPr algn="l" fontAlgn="auto">
              <a:lnSpc>
                <a:spcPct val="150000"/>
              </a:lnSpc>
            </a:pPr>
            <a:r>
              <a:rPr lang="en-US" altLang="zh-CN" sz="2800" i="1">
                <a:latin typeface="楷体" panose="02010609060101010101" charset="-122"/>
                <a:ea typeface="楷体" panose="02010609060101010101" charset="-122"/>
                <a:cs typeface="楷体" panose="02010609060101010101" charset="-122"/>
                <a:sym typeface="+mn-ea"/>
              </a:rPr>
              <a:t>        ——</a:t>
            </a:r>
            <a:r>
              <a:rPr lang="zh-CN" altLang="en-US" sz="2800" i="1">
                <a:latin typeface="楷体" panose="02010609060101010101" charset="-122"/>
                <a:ea typeface="楷体" panose="02010609060101010101" charset="-122"/>
                <a:cs typeface="楷体" panose="02010609060101010101" charset="-122"/>
                <a:sym typeface="+mn-ea"/>
              </a:rPr>
              <a:t>7月15日，习近平总书记在听取内蒙古自治区工作汇报时强调</a:t>
            </a:r>
            <a:endParaRPr lang="zh-CN" altLang="en-US" sz="2800" i="1">
              <a:latin typeface="楷体" panose="02010609060101010101" charset="-122"/>
              <a:ea typeface="楷体" panose="02010609060101010101" charset="-122"/>
              <a:cs typeface="楷体" panose="02010609060101010101" charset="-122"/>
            </a:endParaRPr>
          </a:p>
        </p:txBody>
      </p:sp>
      <p:pic>
        <p:nvPicPr>
          <p:cNvPr id="6" name="图片 5"/>
          <p:cNvPicPr>
            <a:picLocks noChangeAspect="1"/>
          </p:cNvPicPr>
          <p:nvPr/>
        </p:nvPicPr>
        <p:blipFill>
          <a:blip r:embed="rId2"/>
          <a:stretch>
            <a:fillRect/>
          </a:stretch>
        </p:blipFill>
        <p:spPr>
          <a:xfrm>
            <a:off x="294005" y="2518273"/>
            <a:ext cx="4305648" cy="2880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r>
              <a:rPr lang="zh-CN" altLang="en-US" sz="2800" b="1" spc="500">
                <a:solidFill>
                  <a:srgbClr val="C00000"/>
                </a:solidFill>
              </a:rPr>
              <a:t>（二）学文件、啃政策，融会贯通。</a:t>
            </a:r>
          </a:p>
        </p:txBody>
      </p:sp>
      <p:pic>
        <p:nvPicPr>
          <p:cNvPr id="5" name="图片 4" descr="国务院办公厅转发民政部等部门关于做好农村最低生活保障制度与扶贫开发政策有效衔接指导意见的通知（国办发【2016】70号）_00"/>
          <p:cNvPicPr>
            <a:picLocks noChangeAspect="1"/>
          </p:cNvPicPr>
          <p:nvPr/>
        </p:nvPicPr>
        <p:blipFill>
          <a:blip r:embed="rId2"/>
          <a:stretch>
            <a:fillRect/>
          </a:stretch>
        </p:blipFill>
        <p:spPr>
          <a:xfrm>
            <a:off x="628015" y="2895600"/>
            <a:ext cx="2547500" cy="3600000"/>
          </a:xfrm>
          <a:prstGeom prst="rect">
            <a:avLst/>
          </a:prstGeom>
          <a:ln w="12700">
            <a:solidFill>
              <a:schemeClr val="tx1"/>
            </a:solidFill>
          </a:ln>
        </p:spPr>
      </p:pic>
      <p:pic>
        <p:nvPicPr>
          <p:cNvPr id="7" name="图片 6" descr="湘民发[2018]38号电子版 关于印发《关于在脱贫攻坚三年行动中切实做好社会救助兜底保障工作的实施方案》的通知_01"/>
          <p:cNvPicPr>
            <a:picLocks noChangeAspect="1"/>
          </p:cNvPicPr>
          <p:nvPr/>
        </p:nvPicPr>
        <p:blipFill>
          <a:blip r:embed="rId3"/>
          <a:stretch>
            <a:fillRect/>
          </a:stretch>
        </p:blipFill>
        <p:spPr>
          <a:xfrm>
            <a:off x="9055615" y="2895600"/>
            <a:ext cx="2544445" cy="3600000"/>
          </a:xfrm>
          <a:prstGeom prst="rect">
            <a:avLst/>
          </a:prstGeom>
          <a:ln w="12700">
            <a:solidFill>
              <a:schemeClr val="tx1"/>
            </a:solidFill>
          </a:ln>
        </p:spPr>
      </p:pic>
      <p:pic>
        <p:nvPicPr>
          <p:cNvPr id="8" name="图片 7" descr="民政部国务院扶贫办关于进一步加强农村最低生活保障制度与扶贫开发政策有效衔接的通知（民发〔2017〕152号）(1)_00"/>
          <p:cNvPicPr>
            <a:picLocks noChangeAspect="1"/>
          </p:cNvPicPr>
          <p:nvPr/>
        </p:nvPicPr>
        <p:blipFill>
          <a:blip r:embed="rId4"/>
          <a:stretch>
            <a:fillRect/>
          </a:stretch>
        </p:blipFill>
        <p:spPr>
          <a:xfrm>
            <a:off x="3444120" y="2895600"/>
            <a:ext cx="2522220" cy="3600000"/>
          </a:xfrm>
          <a:prstGeom prst="rect">
            <a:avLst/>
          </a:prstGeom>
          <a:ln w="12700">
            <a:solidFill>
              <a:schemeClr val="tx1"/>
            </a:solidFill>
          </a:ln>
        </p:spPr>
      </p:pic>
      <p:pic>
        <p:nvPicPr>
          <p:cNvPr id="9" name="图片 8" descr="民发〔2018〕90号 关于在脱贫攻坚三年行动中切实做好社会救助兜底保障工作的实施意见_00"/>
          <p:cNvPicPr>
            <a:picLocks noChangeAspect="1"/>
          </p:cNvPicPr>
          <p:nvPr/>
        </p:nvPicPr>
        <p:blipFill>
          <a:blip r:embed="rId5"/>
          <a:stretch>
            <a:fillRect/>
          </a:stretch>
        </p:blipFill>
        <p:spPr>
          <a:xfrm>
            <a:off x="6234945" y="2895600"/>
            <a:ext cx="2552065" cy="3600000"/>
          </a:xfrm>
          <a:prstGeom prst="rect">
            <a:avLst/>
          </a:prstGeom>
          <a:ln w="12700">
            <a:solidFill>
              <a:schemeClr val="tx1"/>
            </a:solidFill>
          </a:ln>
        </p:spPr>
      </p:pic>
      <p:sp>
        <p:nvSpPr>
          <p:cNvPr id="11" name="文本框 10"/>
          <p:cNvSpPr txBox="1"/>
          <p:nvPr/>
        </p:nvSpPr>
        <p:spPr>
          <a:xfrm>
            <a:off x="1685925" y="2133600"/>
            <a:ext cx="6038850" cy="521970"/>
          </a:xfrm>
          <a:prstGeom prst="rect">
            <a:avLst/>
          </a:prstGeom>
          <a:noFill/>
        </p:spPr>
        <p:txBody>
          <a:bodyPr wrap="square" rtlCol="0">
            <a:spAutoFit/>
          </a:bodyPr>
          <a:lstStyle/>
          <a:p>
            <a:r>
              <a:rPr lang="zh-CN" sz="2800" b="1">
                <a:solidFill>
                  <a:srgbClr val="0070C0"/>
                </a:solidFill>
                <a:ea typeface="宋体" panose="02010600030101010101" pitchFamily="2" charset="-122"/>
                <a:cs typeface="Times New Roman" panose="02020603050405020304" pitchFamily="18" charset="0"/>
                <a:sym typeface="+mn-ea"/>
              </a:rPr>
              <a:t>1、两项制度衔接文件。</a:t>
            </a:r>
            <a:endParaRPr lang="zh-CN" altLang="en-US" sz="2800" b="1">
              <a:solidFill>
                <a:srgbClr val="0070C0"/>
              </a:solidFill>
              <a:ea typeface="宋体" panose="02010600030101010101" pitchFamily="2" charset="-122"/>
              <a:cs typeface="Times New Roman" panose="02020603050405020304" pitchFamily="18" charset="0"/>
              <a:sym typeface="+mn-e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r>
              <a:rPr lang="zh-CN" altLang="en-US" sz="2800" b="1" spc="500">
                <a:solidFill>
                  <a:srgbClr val="C00000"/>
                </a:solidFill>
              </a:rPr>
              <a:t>（二）学文件、啃政策，融会贯通。</a:t>
            </a:r>
          </a:p>
        </p:txBody>
      </p:sp>
      <p:sp>
        <p:nvSpPr>
          <p:cNvPr id="11" name="文本框 10"/>
          <p:cNvSpPr txBox="1"/>
          <p:nvPr/>
        </p:nvSpPr>
        <p:spPr>
          <a:xfrm>
            <a:off x="1685925" y="2133600"/>
            <a:ext cx="6038850" cy="521970"/>
          </a:xfrm>
          <a:prstGeom prst="rect">
            <a:avLst/>
          </a:prstGeom>
          <a:noFill/>
        </p:spPr>
        <p:txBody>
          <a:bodyPr wrap="square" rtlCol="0">
            <a:spAutoFit/>
          </a:bodyPr>
          <a:lstStyle/>
          <a:p>
            <a:r>
              <a:rPr lang="zh-CN" sz="2800" b="1">
                <a:solidFill>
                  <a:srgbClr val="0070C0"/>
                </a:solidFill>
                <a:ea typeface="宋体" panose="02010600030101010101" pitchFamily="2" charset="-122"/>
                <a:cs typeface="Times New Roman" panose="02020603050405020304" pitchFamily="18" charset="0"/>
                <a:sym typeface="+mn-ea"/>
              </a:rPr>
              <a:t>2、《社会救助暂行办法》。</a:t>
            </a:r>
          </a:p>
        </p:txBody>
      </p:sp>
      <p:pic>
        <p:nvPicPr>
          <p:cNvPr id="1073742852" name="图片 1073742851" descr="007"/>
          <p:cNvPicPr>
            <a:picLocks noChangeAspect="1"/>
          </p:cNvPicPr>
          <p:nvPr/>
        </p:nvPicPr>
        <p:blipFill>
          <a:blip r:embed="rId2"/>
          <a:stretch>
            <a:fillRect/>
          </a:stretch>
        </p:blipFill>
        <p:spPr>
          <a:xfrm>
            <a:off x="428308" y="2827020"/>
            <a:ext cx="2624041" cy="3600000"/>
          </a:xfrm>
          <a:prstGeom prst="rect">
            <a:avLst/>
          </a:prstGeom>
          <a:noFill/>
          <a:ln w="9525">
            <a:solidFill>
              <a:schemeClr val="accent1"/>
            </a:solidFill>
          </a:ln>
        </p:spPr>
      </p:pic>
      <p:pic>
        <p:nvPicPr>
          <p:cNvPr id="1073742855" name="图片 1073742854" descr="008"/>
          <p:cNvPicPr>
            <a:picLocks noChangeAspect="1"/>
          </p:cNvPicPr>
          <p:nvPr/>
        </p:nvPicPr>
        <p:blipFill>
          <a:blip r:embed="rId3"/>
          <a:stretch>
            <a:fillRect/>
          </a:stretch>
        </p:blipFill>
        <p:spPr>
          <a:xfrm>
            <a:off x="3325399" y="2827020"/>
            <a:ext cx="2621915" cy="3600000"/>
          </a:xfrm>
          <a:prstGeom prst="rect">
            <a:avLst/>
          </a:prstGeom>
          <a:noFill/>
          <a:ln w="9525">
            <a:solidFill>
              <a:schemeClr val="accent1"/>
            </a:solidFill>
          </a:ln>
        </p:spPr>
      </p:pic>
      <p:pic>
        <p:nvPicPr>
          <p:cNvPr id="1073742856" name="图片 1073742855" descr="009"/>
          <p:cNvPicPr>
            <a:picLocks noChangeAspect="1"/>
          </p:cNvPicPr>
          <p:nvPr/>
        </p:nvPicPr>
        <p:blipFill>
          <a:blip r:embed="rId4"/>
          <a:stretch>
            <a:fillRect/>
          </a:stretch>
        </p:blipFill>
        <p:spPr>
          <a:xfrm>
            <a:off x="6220364" y="2827020"/>
            <a:ext cx="2621915" cy="3600000"/>
          </a:xfrm>
          <a:prstGeom prst="rect">
            <a:avLst/>
          </a:prstGeom>
          <a:noFill/>
          <a:ln w="9525">
            <a:solidFill>
              <a:schemeClr val="accent1"/>
            </a:solidFill>
          </a:ln>
        </p:spPr>
      </p:pic>
      <p:pic>
        <p:nvPicPr>
          <p:cNvPr id="1073742857" name="图片 1073742856" descr="010"/>
          <p:cNvPicPr>
            <a:picLocks noChangeAspect="1"/>
          </p:cNvPicPr>
          <p:nvPr/>
        </p:nvPicPr>
        <p:blipFill>
          <a:blip r:embed="rId5"/>
          <a:stretch>
            <a:fillRect/>
          </a:stretch>
        </p:blipFill>
        <p:spPr>
          <a:xfrm>
            <a:off x="9115329" y="2827020"/>
            <a:ext cx="2621915" cy="3600000"/>
          </a:xfrm>
          <a:prstGeom prst="rect">
            <a:avLst/>
          </a:prstGeom>
          <a:noFill/>
          <a:ln w="9525">
            <a:solidFill>
              <a:schemeClr val="accent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038225" y="1428750"/>
            <a:ext cx="7307580" cy="521970"/>
          </a:xfrm>
          <a:prstGeom prst="rect">
            <a:avLst/>
          </a:prstGeom>
          <a:noFill/>
        </p:spPr>
        <p:txBody>
          <a:bodyPr wrap="none" rtlCol="0">
            <a:spAutoFit/>
          </a:bodyPr>
          <a:lstStyle/>
          <a:p>
            <a:pPr algn="l"/>
            <a:r>
              <a:rPr lang="zh-CN" altLang="en-US" sz="2800" b="1" spc="500">
                <a:solidFill>
                  <a:srgbClr val="C00000"/>
                </a:solidFill>
                <a:uFillTx/>
              </a:rPr>
              <a:t>（一）社会救助发展历程与制度变迁。</a:t>
            </a:r>
          </a:p>
        </p:txBody>
      </p:sp>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站位与地位</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一</a:t>
              </a:r>
            </a:p>
          </p:txBody>
        </p:sp>
      </p:grpSp>
      <p:sp>
        <p:nvSpPr>
          <p:cNvPr id="26" name="文本框 25"/>
          <p:cNvSpPr txBox="1"/>
          <p:nvPr/>
        </p:nvSpPr>
        <p:spPr>
          <a:xfrm>
            <a:off x="1809750" y="2149475"/>
            <a:ext cx="8572500" cy="3415030"/>
          </a:xfrm>
          <a:prstGeom prst="rect">
            <a:avLst/>
          </a:prstGeom>
          <a:noFill/>
        </p:spPr>
        <p:txBody>
          <a:bodyPr wrap="square" rtlCol="0">
            <a:spAutoFit/>
          </a:bodyPr>
          <a:lstStyle/>
          <a:p>
            <a:pPr algn="l" fontAlgn="auto">
              <a:lnSpc>
                <a:spcPct val="150000"/>
              </a:lnSpc>
            </a:pPr>
            <a:r>
              <a:rPr lang="zh-CN" altLang="en-US" sz="3600" b="1" spc="500">
                <a:solidFill>
                  <a:srgbClr val="3E5FC1"/>
                </a:solidFill>
                <a:uFillTx/>
              </a:rPr>
              <a:t>◇特困供养制度</a:t>
            </a:r>
            <a:endParaRPr lang="zh-CN" altLang="en-US" sz="3600"/>
          </a:p>
          <a:p>
            <a:pPr algn="l" fontAlgn="auto">
              <a:lnSpc>
                <a:spcPct val="150000"/>
              </a:lnSpc>
            </a:pPr>
            <a:r>
              <a:rPr lang="zh-CN" altLang="en-US" sz="3600"/>
              <a:t>开始于1994年，</a:t>
            </a:r>
          </a:p>
          <a:p>
            <a:pPr algn="l" fontAlgn="auto">
              <a:lnSpc>
                <a:spcPct val="150000"/>
              </a:lnSpc>
            </a:pPr>
            <a:r>
              <a:rPr lang="zh-CN" altLang="en-US" sz="3600"/>
              <a:t>国务院颁布《农村五保供养工作条例》</a:t>
            </a:r>
          </a:p>
          <a:p>
            <a:pPr algn="l" fontAlgn="auto">
              <a:lnSpc>
                <a:spcPct val="150000"/>
              </a:lnSpc>
            </a:pPr>
            <a:r>
              <a:rPr lang="zh-CN" altLang="en-US" sz="3600"/>
              <a:t>建立农村五保供养制度</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pPr algn="l"/>
            <a:r>
              <a:rPr lang="zh-CN" altLang="en-US" sz="2800" b="1" spc="500">
                <a:solidFill>
                  <a:srgbClr val="C00000"/>
                </a:solidFill>
              </a:rPr>
              <a:t>（三）借经验、图创新，因地制宜。</a:t>
            </a:r>
          </a:p>
        </p:txBody>
      </p:sp>
      <p:sp>
        <p:nvSpPr>
          <p:cNvPr id="11" name="文本框 10"/>
          <p:cNvSpPr txBox="1"/>
          <p:nvPr/>
        </p:nvSpPr>
        <p:spPr>
          <a:xfrm>
            <a:off x="1685925" y="2133600"/>
            <a:ext cx="9314180" cy="521970"/>
          </a:xfrm>
          <a:prstGeom prst="rect">
            <a:avLst/>
          </a:prstGeom>
          <a:noFill/>
        </p:spPr>
        <p:txBody>
          <a:bodyPr wrap="square" rtlCol="0">
            <a:spAutoFit/>
          </a:bodyPr>
          <a:lstStyle/>
          <a:p>
            <a:r>
              <a:rPr lang="zh-CN" sz="2800" b="1">
                <a:solidFill>
                  <a:srgbClr val="0070C0"/>
                </a:solidFill>
                <a:ea typeface="宋体" panose="02010600030101010101" pitchFamily="2" charset="-122"/>
                <a:cs typeface="Times New Roman" panose="02020603050405020304" pitchFamily="18" charset="0"/>
                <a:sym typeface="+mn-ea"/>
              </a:rPr>
              <a:t>长沙市浏阳市经验：破解了八大难题</a:t>
            </a:r>
          </a:p>
        </p:txBody>
      </p:sp>
      <p:sp>
        <p:nvSpPr>
          <p:cNvPr id="73" name="文本框 72"/>
          <p:cNvSpPr txBox="1"/>
          <p:nvPr/>
        </p:nvSpPr>
        <p:spPr>
          <a:xfrm>
            <a:off x="1362075" y="2952750"/>
            <a:ext cx="9829800" cy="3322955"/>
          </a:xfrm>
          <a:prstGeom prst="rect">
            <a:avLst/>
          </a:prstGeom>
          <a:noFill/>
        </p:spPr>
        <p:txBody>
          <a:bodyPr wrap="square" rtlCol="0">
            <a:spAutoFit/>
          </a:bodyPr>
          <a:lstStyle/>
          <a:p>
            <a:pPr fontAlgn="auto">
              <a:lnSpc>
                <a:spcPct val="150000"/>
              </a:lnSpc>
            </a:pPr>
            <a:r>
              <a:rPr lang="zh-CN" altLang="en-US" sz="2800" b="1" dirty="0">
                <a:solidFill>
                  <a:srgbClr val="C00000"/>
                </a:solidFill>
              </a:rPr>
              <a:t>一是</a:t>
            </a:r>
            <a:r>
              <a:rPr lang="zh-CN" altLang="en-US" sz="2800" dirty="0"/>
              <a:t>救助水平、低保覆盖面与当地经济社会发展水平一致，不被扶贫政策绑架的难题；</a:t>
            </a:r>
            <a:r>
              <a:rPr lang="zh-CN" altLang="en-US" sz="2800" b="1" dirty="0">
                <a:solidFill>
                  <a:srgbClr val="C00000"/>
                </a:solidFill>
              </a:rPr>
              <a:t>二是</a:t>
            </a:r>
            <a:r>
              <a:rPr lang="zh-CN" altLang="en-US" sz="2800" dirty="0"/>
              <a:t>城乡分割；</a:t>
            </a:r>
            <a:r>
              <a:rPr lang="zh-CN" altLang="en-US" sz="2800" b="1" dirty="0">
                <a:solidFill>
                  <a:srgbClr val="C00000"/>
                </a:solidFill>
              </a:rPr>
              <a:t>三是</a:t>
            </a:r>
            <a:r>
              <a:rPr lang="zh-CN" altLang="en-US" sz="2800" dirty="0"/>
              <a:t>避免悬崖效应；</a:t>
            </a:r>
            <a:r>
              <a:rPr lang="zh-CN" altLang="en-US" sz="2800" b="1" dirty="0">
                <a:solidFill>
                  <a:srgbClr val="C00000"/>
                </a:solidFill>
              </a:rPr>
              <a:t>四是</a:t>
            </a:r>
            <a:r>
              <a:rPr lang="zh-CN" altLang="en-US" sz="2800" dirty="0"/>
              <a:t>避免社会救助养懒汉；</a:t>
            </a:r>
            <a:r>
              <a:rPr lang="zh-CN" altLang="en-US" sz="2800" b="1" dirty="0">
                <a:solidFill>
                  <a:srgbClr val="C00000"/>
                </a:solidFill>
              </a:rPr>
              <a:t>五是</a:t>
            </a:r>
            <a:r>
              <a:rPr lang="zh-CN" altLang="en-US" sz="2800" dirty="0"/>
              <a:t>设施建设无规划，想一出是一出；</a:t>
            </a:r>
            <a:r>
              <a:rPr lang="zh-CN" altLang="en-US" sz="2800" b="1" dirty="0">
                <a:solidFill>
                  <a:srgbClr val="C00000"/>
                </a:solidFill>
              </a:rPr>
              <a:t>六是</a:t>
            </a:r>
            <a:r>
              <a:rPr lang="zh-CN" altLang="en-US" sz="2800" dirty="0"/>
              <a:t>基层无钱办事、无人管事；</a:t>
            </a:r>
            <a:r>
              <a:rPr lang="zh-CN" altLang="en-US" sz="2800" b="1" dirty="0">
                <a:solidFill>
                  <a:srgbClr val="C00000"/>
                </a:solidFill>
              </a:rPr>
              <a:t>七是</a:t>
            </a:r>
            <a:r>
              <a:rPr lang="zh-CN" altLang="en-US" sz="2800" dirty="0"/>
              <a:t>支出型贫困家庭救助；</a:t>
            </a:r>
            <a:r>
              <a:rPr lang="zh-CN" altLang="en-US" sz="2800" b="1" dirty="0">
                <a:solidFill>
                  <a:srgbClr val="C00000"/>
                </a:solidFill>
              </a:rPr>
              <a:t>八是</a:t>
            </a:r>
            <a:r>
              <a:rPr lang="zh-CN" altLang="en-US" sz="2800" dirty="0"/>
              <a:t>兜底保障对象分散供养特困人员“一兜了之”。</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pPr algn="l"/>
            <a:r>
              <a:rPr lang="zh-CN" altLang="en-US" sz="2800" b="1" spc="500">
                <a:solidFill>
                  <a:srgbClr val="C00000"/>
                </a:solidFill>
              </a:rPr>
              <a:t>（三）借经验、图创新，因地制宜。</a:t>
            </a:r>
          </a:p>
        </p:txBody>
      </p:sp>
      <p:sp>
        <p:nvSpPr>
          <p:cNvPr id="11" name="文本框 10"/>
          <p:cNvSpPr txBox="1"/>
          <p:nvPr/>
        </p:nvSpPr>
        <p:spPr>
          <a:xfrm>
            <a:off x="1685925" y="2133600"/>
            <a:ext cx="9314180" cy="521970"/>
          </a:xfrm>
          <a:prstGeom prst="rect">
            <a:avLst/>
          </a:prstGeom>
          <a:noFill/>
        </p:spPr>
        <p:txBody>
          <a:bodyPr wrap="square" rtlCol="0">
            <a:spAutoFit/>
          </a:bodyPr>
          <a:lstStyle/>
          <a:p>
            <a:r>
              <a:rPr lang="zh-CN" sz="2800" b="1">
                <a:solidFill>
                  <a:srgbClr val="0070C0"/>
                </a:solidFill>
                <a:ea typeface="宋体" panose="02010600030101010101" pitchFamily="2" charset="-122"/>
                <a:cs typeface="Times New Roman" panose="02020603050405020304" pitchFamily="18" charset="0"/>
                <a:sym typeface="+mn-ea"/>
              </a:rPr>
              <a:t>长沙市浏阳市经验：实现了六大转变</a:t>
            </a:r>
          </a:p>
        </p:txBody>
      </p:sp>
      <p:sp>
        <p:nvSpPr>
          <p:cNvPr id="73" name="文本框 72"/>
          <p:cNvSpPr txBox="1"/>
          <p:nvPr/>
        </p:nvSpPr>
        <p:spPr>
          <a:xfrm>
            <a:off x="1362075" y="2952750"/>
            <a:ext cx="9829800" cy="2676525"/>
          </a:xfrm>
          <a:prstGeom prst="rect">
            <a:avLst/>
          </a:prstGeom>
          <a:noFill/>
        </p:spPr>
        <p:txBody>
          <a:bodyPr wrap="square" rtlCol="0">
            <a:spAutoFit/>
          </a:bodyPr>
          <a:lstStyle/>
          <a:p>
            <a:pPr fontAlgn="auto">
              <a:lnSpc>
                <a:spcPct val="150000"/>
              </a:lnSpc>
            </a:pPr>
            <a:r>
              <a:rPr lang="zh-CN" altLang="en-US" sz="2800" b="1">
                <a:solidFill>
                  <a:srgbClr val="C00000"/>
                </a:solidFill>
              </a:rPr>
              <a:t>一是</a:t>
            </a:r>
            <a:r>
              <a:rPr lang="zh-CN" altLang="en-US" sz="2800"/>
              <a:t>由城乡分割到城乡一体；</a:t>
            </a:r>
            <a:r>
              <a:rPr lang="zh-CN" altLang="en-US" sz="2800" b="1">
                <a:solidFill>
                  <a:srgbClr val="C00000"/>
                </a:solidFill>
              </a:rPr>
              <a:t>二是</a:t>
            </a:r>
            <a:r>
              <a:rPr lang="zh-CN" altLang="en-US" sz="2800"/>
              <a:t>对象认定由评议为主到计算为主；</a:t>
            </a:r>
            <a:r>
              <a:rPr lang="zh-CN" altLang="en-US" sz="2800" b="1">
                <a:solidFill>
                  <a:srgbClr val="C00000"/>
                </a:solidFill>
              </a:rPr>
              <a:t>三是</a:t>
            </a:r>
            <a:r>
              <a:rPr lang="zh-CN" altLang="en-US" sz="2800"/>
              <a:t>救助金额从分档救助到精准补差；</a:t>
            </a:r>
            <a:r>
              <a:rPr lang="zh-CN" altLang="en-US" sz="2800" b="1">
                <a:solidFill>
                  <a:srgbClr val="C00000"/>
                </a:solidFill>
              </a:rPr>
              <a:t>四是</a:t>
            </a:r>
            <a:r>
              <a:rPr lang="zh-CN" altLang="en-US" sz="2800"/>
              <a:t>由单一救助到多元服务帮扶；</a:t>
            </a:r>
            <a:r>
              <a:rPr lang="zh-CN" altLang="en-US" sz="2800" b="1">
                <a:solidFill>
                  <a:srgbClr val="C00000"/>
                </a:solidFill>
              </a:rPr>
              <a:t>五是</a:t>
            </a:r>
            <a:r>
              <a:rPr lang="zh-CN" altLang="en-US" sz="2800"/>
              <a:t>工作推进从民政部门兜底保障单打独斗到部门社会联动；</a:t>
            </a:r>
            <a:r>
              <a:rPr lang="zh-CN" altLang="en-US" sz="2800" b="1">
                <a:solidFill>
                  <a:srgbClr val="C00000"/>
                </a:solidFill>
              </a:rPr>
              <a:t>六是</a:t>
            </a:r>
            <a:r>
              <a:rPr lang="zh-CN" altLang="en-US" sz="2800"/>
              <a:t>从群众攀比埋怨到群众满意。</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pPr algn="l"/>
            <a:r>
              <a:rPr lang="zh-CN" altLang="en-US" sz="2800" b="1" spc="500">
                <a:solidFill>
                  <a:srgbClr val="C00000"/>
                </a:solidFill>
              </a:rPr>
              <a:t>（四）转作风、重落实，把底兜牢。</a:t>
            </a:r>
          </a:p>
        </p:txBody>
      </p:sp>
      <p:sp>
        <p:nvSpPr>
          <p:cNvPr id="11" name="文本框 10"/>
          <p:cNvSpPr txBox="1"/>
          <p:nvPr/>
        </p:nvSpPr>
        <p:spPr>
          <a:xfrm>
            <a:off x="2782570" y="2829560"/>
            <a:ext cx="6627495" cy="1198880"/>
          </a:xfrm>
          <a:prstGeom prst="rect">
            <a:avLst/>
          </a:prstGeom>
          <a:noFill/>
        </p:spPr>
        <p:txBody>
          <a:bodyPr wrap="square" rtlCol="0">
            <a:spAutoFit/>
          </a:bodyPr>
          <a:lstStyle/>
          <a:p>
            <a:r>
              <a:rPr lang="en-US" altLang="zh-CN" sz="3600" b="1">
                <a:solidFill>
                  <a:srgbClr val="0070C0"/>
                </a:solidFill>
                <a:ea typeface="宋体" panose="02010600030101010101" pitchFamily="2" charset="-122"/>
                <a:cs typeface="Times New Roman" panose="02020603050405020304" pitchFamily="18" charset="0"/>
                <a:sym typeface="+mn-ea"/>
              </a:rPr>
              <a:t>1</a:t>
            </a:r>
            <a:r>
              <a:rPr lang="zh-CN" altLang="en-US" sz="3600" b="1">
                <a:solidFill>
                  <a:srgbClr val="0070C0"/>
                </a:solidFill>
                <a:ea typeface="宋体" panose="02010600030101010101" pitchFamily="2" charset="-122"/>
                <a:cs typeface="Times New Roman" panose="02020603050405020304" pitchFamily="18" charset="0"/>
                <a:sym typeface="+mn-ea"/>
              </a:rPr>
              <a:t>、</a:t>
            </a:r>
            <a:r>
              <a:rPr lang="zh-CN" sz="3600" b="1">
                <a:solidFill>
                  <a:srgbClr val="0070C0"/>
                </a:solidFill>
                <a:ea typeface="宋体" panose="02010600030101010101" pitchFamily="2" charset="-122"/>
                <a:cs typeface="Times New Roman" panose="02020603050405020304" pitchFamily="18" charset="0"/>
                <a:sym typeface="+mn-ea"/>
              </a:rPr>
              <a:t>贯彻落实浏阳会议精神，</a:t>
            </a:r>
          </a:p>
          <a:p>
            <a:r>
              <a:rPr lang="zh-CN" sz="3600" b="1">
                <a:solidFill>
                  <a:srgbClr val="0070C0"/>
                </a:solidFill>
                <a:ea typeface="宋体" panose="02010600030101010101" pitchFamily="2" charset="-122"/>
                <a:cs typeface="Times New Roman" panose="02020603050405020304" pitchFamily="18" charset="0"/>
                <a:sym typeface="+mn-ea"/>
              </a:rPr>
              <a:t>推进社会救助兜底保障工作。</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pPr algn="l"/>
            <a:r>
              <a:rPr lang="zh-CN" altLang="en-US" sz="2800" b="1" spc="500">
                <a:solidFill>
                  <a:srgbClr val="C00000"/>
                </a:solidFill>
              </a:rPr>
              <a:t>（四）转作风、重落实，把底兜牢。</a:t>
            </a:r>
          </a:p>
        </p:txBody>
      </p:sp>
      <p:sp>
        <p:nvSpPr>
          <p:cNvPr id="11" name="文本框 10"/>
          <p:cNvSpPr txBox="1"/>
          <p:nvPr/>
        </p:nvSpPr>
        <p:spPr>
          <a:xfrm>
            <a:off x="1601470" y="2200910"/>
            <a:ext cx="10475595" cy="583565"/>
          </a:xfrm>
          <a:prstGeom prst="rect">
            <a:avLst/>
          </a:prstGeom>
          <a:noFill/>
        </p:spPr>
        <p:txBody>
          <a:bodyPr wrap="square" rtlCol="0">
            <a:spAutoFit/>
          </a:bodyPr>
          <a:lstStyle/>
          <a:p>
            <a:r>
              <a:rPr lang="en-US" altLang="zh-CN" sz="3200" b="1">
                <a:solidFill>
                  <a:srgbClr val="0070C0"/>
                </a:solidFill>
                <a:ea typeface="宋体" panose="02010600030101010101" pitchFamily="2" charset="-122"/>
                <a:cs typeface="Times New Roman" panose="02020603050405020304" pitchFamily="18" charset="0"/>
                <a:sym typeface="+mn-ea"/>
              </a:rPr>
              <a:t>2</a:t>
            </a:r>
            <a:r>
              <a:rPr lang="zh-CN" altLang="en-US" sz="3200" b="1">
                <a:solidFill>
                  <a:srgbClr val="0070C0"/>
                </a:solidFill>
                <a:ea typeface="宋体" panose="02010600030101010101" pitchFamily="2" charset="-122"/>
                <a:cs typeface="Times New Roman" panose="02020603050405020304" pitchFamily="18" charset="0"/>
                <a:sym typeface="+mn-ea"/>
              </a:rPr>
              <a:t>、</a:t>
            </a:r>
            <a:r>
              <a:rPr lang="zh-CN" sz="3200" b="1">
                <a:solidFill>
                  <a:srgbClr val="0070C0"/>
                </a:solidFill>
                <a:ea typeface="宋体" panose="02010600030101010101" pitchFamily="2" charset="-122"/>
                <a:cs typeface="Times New Roman" panose="02020603050405020304" pitchFamily="18" charset="0"/>
                <a:sym typeface="+mn-ea"/>
              </a:rPr>
              <a:t>落实好城乡低保标准水平提标，抓好重点民生实事。</a:t>
            </a:r>
          </a:p>
        </p:txBody>
      </p:sp>
      <p:sp>
        <p:nvSpPr>
          <p:cNvPr id="2" name="文本框 1"/>
          <p:cNvSpPr txBox="1"/>
          <p:nvPr/>
        </p:nvSpPr>
        <p:spPr>
          <a:xfrm>
            <a:off x="380365" y="2990850"/>
            <a:ext cx="7409815" cy="3415030"/>
          </a:xfrm>
          <a:prstGeom prst="rect">
            <a:avLst/>
          </a:prstGeom>
          <a:noFill/>
          <a:ln>
            <a:solidFill>
              <a:schemeClr val="tx1"/>
            </a:solidFill>
            <a:prstDash val="sysDash"/>
          </a:ln>
        </p:spPr>
        <p:txBody>
          <a:bodyPr wrap="square" rtlCol="0">
            <a:spAutoFit/>
          </a:bodyPr>
          <a:lstStyle/>
          <a:p>
            <a:pPr fontAlgn="auto">
              <a:lnSpc>
                <a:spcPct val="150000"/>
              </a:lnSpc>
            </a:pPr>
            <a:r>
              <a:rPr lang="en-US" altLang="zh-CN" sz="2400"/>
              <a:t>      </a:t>
            </a:r>
            <a:r>
              <a:rPr lang="zh-CN" altLang="en-US" sz="2400"/>
              <a:t>7月30日，省政府召开新闻发布会，明确2019年全省城市低保指导标准由不低于</a:t>
            </a:r>
            <a:r>
              <a:rPr lang="zh-CN" altLang="en-US" sz="2400" b="1">
                <a:solidFill>
                  <a:srgbClr val="C00000"/>
                </a:solidFill>
              </a:rPr>
              <a:t>470</a:t>
            </a:r>
            <a:r>
              <a:rPr lang="zh-CN" altLang="en-US" sz="2400"/>
              <a:t>元/月提高到不低于</a:t>
            </a:r>
            <a:r>
              <a:rPr lang="zh-CN" altLang="en-US" sz="2400" b="1">
                <a:solidFill>
                  <a:srgbClr val="C00000"/>
                </a:solidFill>
              </a:rPr>
              <a:t>500</a:t>
            </a:r>
            <a:r>
              <a:rPr lang="zh-CN" altLang="en-US" sz="2400"/>
              <a:t>元/月，农村低保指导标准由不低于</a:t>
            </a:r>
            <a:r>
              <a:rPr lang="zh-CN" altLang="en-US" sz="2400" b="1">
                <a:solidFill>
                  <a:srgbClr val="C00000"/>
                </a:solidFill>
              </a:rPr>
              <a:t>3480</a:t>
            </a:r>
            <a:r>
              <a:rPr lang="zh-CN" altLang="en-US" sz="2400"/>
              <a:t>元/年提高到不低于</a:t>
            </a:r>
            <a:r>
              <a:rPr lang="zh-CN" altLang="en-US" sz="2400" b="1">
                <a:solidFill>
                  <a:srgbClr val="C00000"/>
                </a:solidFill>
              </a:rPr>
              <a:t>3700</a:t>
            </a:r>
            <a:r>
              <a:rPr lang="zh-CN" altLang="en-US" sz="2400"/>
              <a:t>元/年；城乡救助水平同幅分别由人均不低于</a:t>
            </a:r>
            <a:r>
              <a:rPr lang="zh-CN" altLang="en-US" sz="2400" b="1">
                <a:solidFill>
                  <a:srgbClr val="C00000"/>
                </a:solidFill>
              </a:rPr>
              <a:t>320元/月、185元/月</a:t>
            </a:r>
            <a:r>
              <a:rPr lang="zh-CN" altLang="en-US" sz="2400"/>
              <a:t>提高到不低于</a:t>
            </a:r>
            <a:r>
              <a:rPr lang="zh-CN" altLang="en-US" sz="2400" b="1">
                <a:solidFill>
                  <a:srgbClr val="C00000"/>
                </a:solidFill>
              </a:rPr>
              <a:t>340元/月、197元/月</a:t>
            </a:r>
            <a:r>
              <a:rPr lang="zh-CN" altLang="en-US" sz="2400"/>
              <a:t>，并明确从2019年7月1日起开始执行。</a:t>
            </a:r>
          </a:p>
        </p:txBody>
      </p:sp>
      <p:sp>
        <p:nvSpPr>
          <p:cNvPr id="5" name="文本框 4"/>
          <p:cNvSpPr txBox="1"/>
          <p:nvPr/>
        </p:nvSpPr>
        <p:spPr>
          <a:xfrm>
            <a:off x="7943215" y="2705100"/>
            <a:ext cx="3943350" cy="3538220"/>
          </a:xfrm>
          <a:prstGeom prst="rect">
            <a:avLst/>
          </a:prstGeom>
          <a:noFill/>
        </p:spPr>
        <p:txBody>
          <a:bodyPr wrap="square" rtlCol="0">
            <a:spAutoFit/>
          </a:bodyPr>
          <a:lstStyle/>
          <a:p>
            <a:pPr fontAlgn="auto">
              <a:lnSpc>
                <a:spcPct val="200000"/>
              </a:lnSpc>
            </a:pPr>
            <a:r>
              <a:rPr lang="zh-CN" altLang="en-US" sz="2800" b="1">
                <a:solidFill>
                  <a:srgbClr val="C00000"/>
                </a:solidFill>
              </a:rPr>
              <a:t>要迅速行动抓贯彻落实</a:t>
            </a:r>
          </a:p>
          <a:p>
            <a:pPr fontAlgn="auto">
              <a:lnSpc>
                <a:spcPct val="200000"/>
              </a:lnSpc>
            </a:pPr>
            <a:r>
              <a:rPr lang="zh-CN" altLang="en-US" sz="2800" b="1">
                <a:solidFill>
                  <a:srgbClr val="C00000"/>
                </a:solidFill>
              </a:rPr>
              <a:t>要制定实施方案</a:t>
            </a:r>
          </a:p>
          <a:p>
            <a:pPr fontAlgn="auto">
              <a:lnSpc>
                <a:spcPct val="200000"/>
              </a:lnSpc>
            </a:pPr>
            <a:r>
              <a:rPr lang="zh-CN" altLang="en-US" sz="2800" b="1">
                <a:solidFill>
                  <a:srgbClr val="C00000"/>
                </a:solidFill>
              </a:rPr>
              <a:t>要加强摸底和协调对接</a:t>
            </a:r>
          </a:p>
          <a:p>
            <a:pPr fontAlgn="auto">
              <a:lnSpc>
                <a:spcPct val="200000"/>
              </a:lnSpc>
            </a:pPr>
            <a:r>
              <a:rPr lang="zh-CN" altLang="en-US" sz="2800" b="1">
                <a:solidFill>
                  <a:srgbClr val="C00000"/>
                </a:solidFill>
              </a:rPr>
              <a:t>要加强督促检查</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pPr algn="l"/>
            <a:r>
              <a:rPr lang="zh-CN" altLang="en-US" sz="2800" b="1" spc="500">
                <a:solidFill>
                  <a:srgbClr val="C00000"/>
                </a:solidFill>
              </a:rPr>
              <a:t>（四）转作风、重落实，把底兜牢。</a:t>
            </a:r>
          </a:p>
        </p:txBody>
      </p:sp>
      <p:sp>
        <p:nvSpPr>
          <p:cNvPr id="11" name="文本框 10"/>
          <p:cNvSpPr txBox="1"/>
          <p:nvPr/>
        </p:nvSpPr>
        <p:spPr>
          <a:xfrm>
            <a:off x="3401695" y="2891155"/>
            <a:ext cx="5389245" cy="1198880"/>
          </a:xfrm>
          <a:prstGeom prst="rect">
            <a:avLst/>
          </a:prstGeom>
          <a:noFill/>
        </p:spPr>
        <p:txBody>
          <a:bodyPr wrap="square" rtlCol="0">
            <a:spAutoFit/>
          </a:bodyPr>
          <a:lstStyle/>
          <a:p>
            <a:r>
              <a:rPr lang="en-US" altLang="zh-CN" sz="3600" b="1">
                <a:solidFill>
                  <a:srgbClr val="0070C0"/>
                </a:solidFill>
                <a:ea typeface="宋体" panose="02010600030101010101" pitchFamily="2" charset="-122"/>
                <a:cs typeface="Times New Roman" panose="02020603050405020304" pitchFamily="18" charset="0"/>
                <a:sym typeface="+mn-ea"/>
              </a:rPr>
              <a:t>3</a:t>
            </a:r>
            <a:r>
              <a:rPr lang="zh-CN" altLang="en-US" sz="3600" b="1">
                <a:solidFill>
                  <a:srgbClr val="0070C0"/>
                </a:solidFill>
                <a:ea typeface="宋体" panose="02010600030101010101" pitchFamily="2" charset="-122"/>
                <a:cs typeface="Times New Roman" panose="02020603050405020304" pitchFamily="18" charset="0"/>
                <a:sym typeface="+mn-ea"/>
              </a:rPr>
              <a:t>、</a:t>
            </a:r>
            <a:r>
              <a:rPr lang="zh-CN" sz="3600" b="1">
                <a:solidFill>
                  <a:srgbClr val="0070C0"/>
                </a:solidFill>
                <a:ea typeface="宋体" panose="02010600030101010101" pitchFamily="2" charset="-122"/>
                <a:cs typeface="Times New Roman" panose="02020603050405020304" pitchFamily="18" charset="0"/>
                <a:sym typeface="+mn-ea"/>
              </a:rPr>
              <a:t>是实施收入精准核算，</a:t>
            </a:r>
          </a:p>
          <a:p>
            <a:r>
              <a:rPr lang="zh-CN" sz="3600" b="1">
                <a:solidFill>
                  <a:srgbClr val="0070C0"/>
                </a:solidFill>
                <a:ea typeface="宋体" panose="02010600030101010101" pitchFamily="2" charset="-122"/>
                <a:cs typeface="Times New Roman" panose="02020603050405020304" pitchFamily="18" charset="0"/>
                <a:sym typeface="+mn-ea"/>
              </a:rPr>
              <a:t>推进差异化精准救助。</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pPr algn="l"/>
            <a:r>
              <a:rPr lang="zh-CN" altLang="en-US" sz="2800" b="1" spc="500">
                <a:solidFill>
                  <a:srgbClr val="C00000"/>
                </a:solidFill>
              </a:rPr>
              <a:t>（四）转作风、重落实，把底兜牢。</a:t>
            </a:r>
          </a:p>
        </p:txBody>
      </p:sp>
      <p:sp>
        <p:nvSpPr>
          <p:cNvPr id="11" name="文本框 10"/>
          <p:cNvSpPr txBox="1"/>
          <p:nvPr/>
        </p:nvSpPr>
        <p:spPr>
          <a:xfrm>
            <a:off x="1601470" y="2200910"/>
            <a:ext cx="10475595" cy="521970"/>
          </a:xfrm>
          <a:prstGeom prst="rect">
            <a:avLst/>
          </a:prstGeom>
          <a:noFill/>
        </p:spPr>
        <p:txBody>
          <a:bodyPr wrap="square" rtlCol="0">
            <a:spAutoFit/>
          </a:bodyPr>
          <a:lstStyle/>
          <a:p>
            <a:r>
              <a:rPr lang="en-US" altLang="zh-CN" sz="2800" b="1">
                <a:solidFill>
                  <a:srgbClr val="0070C0"/>
                </a:solidFill>
                <a:ea typeface="宋体" panose="02010600030101010101" pitchFamily="2" charset="-122"/>
                <a:cs typeface="Times New Roman" panose="02020603050405020304" pitchFamily="18" charset="0"/>
                <a:sym typeface="+mn-ea"/>
              </a:rPr>
              <a:t>4</a:t>
            </a:r>
            <a:r>
              <a:rPr lang="zh-CN" altLang="en-US" sz="2800" b="1">
                <a:solidFill>
                  <a:srgbClr val="0070C0"/>
                </a:solidFill>
                <a:ea typeface="宋体" panose="02010600030101010101" pitchFamily="2" charset="-122"/>
                <a:cs typeface="Times New Roman" panose="02020603050405020304" pitchFamily="18" charset="0"/>
                <a:sym typeface="+mn-ea"/>
              </a:rPr>
              <a:t>、</a:t>
            </a:r>
            <a:r>
              <a:rPr lang="zh-CN" sz="2800" b="1">
                <a:solidFill>
                  <a:srgbClr val="0070C0"/>
                </a:solidFill>
                <a:ea typeface="宋体" panose="02010600030101010101" pitchFamily="2" charset="-122"/>
                <a:cs typeface="Times New Roman" panose="02020603050405020304" pitchFamily="18" charset="0"/>
                <a:sym typeface="+mn-ea"/>
              </a:rPr>
              <a:t>加强信息核对，实现部门信息共享。</a:t>
            </a:r>
          </a:p>
        </p:txBody>
      </p:sp>
      <p:sp>
        <p:nvSpPr>
          <p:cNvPr id="5" name="文本框 4"/>
          <p:cNvSpPr txBox="1"/>
          <p:nvPr/>
        </p:nvSpPr>
        <p:spPr>
          <a:xfrm>
            <a:off x="1739900" y="3123883"/>
            <a:ext cx="3943350" cy="2676525"/>
          </a:xfrm>
          <a:prstGeom prst="rect">
            <a:avLst/>
          </a:prstGeom>
          <a:noFill/>
        </p:spPr>
        <p:txBody>
          <a:bodyPr wrap="square" rtlCol="0">
            <a:spAutoFit/>
          </a:bodyPr>
          <a:lstStyle/>
          <a:p>
            <a:pPr fontAlgn="auto">
              <a:lnSpc>
                <a:spcPct val="200000"/>
              </a:lnSpc>
            </a:pPr>
            <a:r>
              <a:rPr lang="zh-CN" altLang="en-US" sz="2800" b="1">
                <a:solidFill>
                  <a:srgbClr val="C00000"/>
                </a:solidFill>
              </a:rPr>
              <a:t>对象认定必须精准</a:t>
            </a:r>
          </a:p>
          <a:p>
            <a:pPr fontAlgn="auto">
              <a:lnSpc>
                <a:spcPct val="200000"/>
              </a:lnSpc>
            </a:pPr>
            <a:r>
              <a:rPr lang="zh-CN" altLang="en-US" sz="2800" b="1">
                <a:solidFill>
                  <a:srgbClr val="C00000"/>
                </a:solidFill>
              </a:rPr>
              <a:t>系统建设必须加快</a:t>
            </a:r>
          </a:p>
          <a:p>
            <a:pPr fontAlgn="auto">
              <a:lnSpc>
                <a:spcPct val="200000"/>
              </a:lnSpc>
            </a:pPr>
            <a:r>
              <a:rPr lang="zh-CN" altLang="en-US" sz="2800" b="1">
                <a:solidFill>
                  <a:srgbClr val="C00000"/>
                </a:solidFill>
              </a:rPr>
              <a:t>核心业务以市为主</a:t>
            </a:r>
          </a:p>
        </p:txBody>
      </p:sp>
      <p:cxnSp>
        <p:nvCxnSpPr>
          <p:cNvPr id="6" name="直接连接符 5"/>
          <p:cNvCxnSpPr/>
          <p:nvPr/>
        </p:nvCxnSpPr>
        <p:spPr>
          <a:xfrm>
            <a:off x="4864735" y="3773170"/>
            <a:ext cx="1276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864735" y="4595495"/>
            <a:ext cx="1276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864735" y="5417820"/>
            <a:ext cx="12763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122035" y="3792220"/>
            <a:ext cx="0" cy="1600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969635" y="4592320"/>
            <a:ext cx="1143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p:cNvSpPr txBox="1"/>
          <p:nvPr/>
        </p:nvSpPr>
        <p:spPr>
          <a:xfrm>
            <a:off x="7418070" y="3535680"/>
            <a:ext cx="3372485" cy="1814830"/>
          </a:xfrm>
          <a:prstGeom prst="rect">
            <a:avLst/>
          </a:prstGeom>
          <a:noFill/>
        </p:spPr>
        <p:txBody>
          <a:bodyPr wrap="square" rtlCol="0">
            <a:spAutoFit/>
          </a:bodyPr>
          <a:lstStyle/>
          <a:p>
            <a:pPr fontAlgn="auto">
              <a:lnSpc>
                <a:spcPct val="200000"/>
              </a:lnSpc>
            </a:pPr>
            <a:r>
              <a:rPr lang="zh-CN" altLang="en-US" sz="2800" b="1">
                <a:solidFill>
                  <a:srgbClr val="C00000"/>
                </a:solidFill>
                <a:sym typeface="+mn-ea"/>
              </a:rPr>
              <a:t>要积极推进拓展市级信息的共享范围</a:t>
            </a:r>
            <a:endParaRPr lang="zh-CN" altLang="en-US" sz="2800" b="1">
              <a:solidFill>
                <a:srgbClr val="C00000"/>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对策与措施</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四</a:t>
              </a:r>
            </a:p>
          </p:txBody>
        </p:sp>
      </p:grpSp>
      <p:sp>
        <p:nvSpPr>
          <p:cNvPr id="22" name="文本框 21"/>
          <p:cNvSpPr txBox="1"/>
          <p:nvPr/>
        </p:nvSpPr>
        <p:spPr>
          <a:xfrm>
            <a:off x="1038225" y="1428750"/>
            <a:ext cx="6888480" cy="521970"/>
          </a:xfrm>
          <a:prstGeom prst="rect">
            <a:avLst/>
          </a:prstGeom>
          <a:noFill/>
        </p:spPr>
        <p:txBody>
          <a:bodyPr wrap="none" rtlCol="0">
            <a:spAutoFit/>
          </a:bodyPr>
          <a:lstStyle/>
          <a:p>
            <a:pPr algn="l"/>
            <a:r>
              <a:rPr lang="zh-CN" altLang="en-US" sz="2800" b="1" spc="500">
                <a:solidFill>
                  <a:srgbClr val="C00000"/>
                </a:solidFill>
              </a:rPr>
              <a:t>（四）转作风、重落实，把底兜牢。</a:t>
            </a:r>
          </a:p>
        </p:txBody>
      </p:sp>
      <p:sp>
        <p:nvSpPr>
          <p:cNvPr id="11" name="文本框 10"/>
          <p:cNvSpPr txBox="1"/>
          <p:nvPr/>
        </p:nvSpPr>
        <p:spPr>
          <a:xfrm>
            <a:off x="1601470" y="2200910"/>
            <a:ext cx="10475595" cy="521970"/>
          </a:xfrm>
          <a:prstGeom prst="rect">
            <a:avLst/>
          </a:prstGeom>
          <a:noFill/>
        </p:spPr>
        <p:txBody>
          <a:bodyPr wrap="square" rtlCol="0">
            <a:spAutoFit/>
          </a:bodyPr>
          <a:lstStyle/>
          <a:p>
            <a:r>
              <a:rPr lang="en-US" sz="2800" b="1">
                <a:solidFill>
                  <a:srgbClr val="0070C0"/>
                </a:solidFill>
                <a:ea typeface="宋体" panose="02010600030101010101" pitchFamily="2" charset="-122"/>
                <a:cs typeface="Times New Roman" panose="02020603050405020304" pitchFamily="18" charset="0"/>
                <a:sym typeface="+mn-ea"/>
              </a:rPr>
              <a:t>5</a:t>
            </a:r>
            <a:r>
              <a:rPr lang="zh-CN" altLang="en-US" sz="2800" b="1">
                <a:solidFill>
                  <a:srgbClr val="0070C0"/>
                </a:solidFill>
                <a:ea typeface="宋体" panose="02010600030101010101" pitchFamily="2" charset="-122"/>
                <a:cs typeface="Times New Roman" panose="02020603050405020304" pitchFamily="18" charset="0"/>
                <a:sym typeface="+mn-ea"/>
              </a:rPr>
              <a:t>、</a:t>
            </a:r>
            <a:r>
              <a:rPr sz="2800" b="1">
                <a:solidFill>
                  <a:srgbClr val="0070C0"/>
                </a:solidFill>
                <a:ea typeface="宋体" panose="02010600030101010101" pitchFamily="2" charset="-122"/>
                <a:cs typeface="Times New Roman" panose="02020603050405020304" pitchFamily="18" charset="0"/>
                <a:sym typeface="+mn-ea"/>
              </a:rPr>
              <a:t>要加强公示公开和政策宣传解读，畅通民意诉求渠道。</a:t>
            </a:r>
          </a:p>
        </p:txBody>
      </p:sp>
      <p:sp>
        <p:nvSpPr>
          <p:cNvPr id="2" name="文本框 1"/>
          <p:cNvSpPr txBox="1"/>
          <p:nvPr/>
        </p:nvSpPr>
        <p:spPr>
          <a:xfrm>
            <a:off x="1028065" y="2800350"/>
            <a:ext cx="10210800" cy="3784600"/>
          </a:xfrm>
          <a:prstGeom prst="rect">
            <a:avLst/>
          </a:prstGeom>
          <a:noFill/>
        </p:spPr>
        <p:txBody>
          <a:bodyPr wrap="square" rtlCol="0">
            <a:spAutoFit/>
          </a:bodyPr>
          <a:lstStyle/>
          <a:p>
            <a:pPr fontAlgn="auto">
              <a:lnSpc>
                <a:spcPct val="150000"/>
              </a:lnSpc>
            </a:pPr>
            <a:r>
              <a:rPr lang="en-US" altLang="zh-CN" sz="3200"/>
              <a:t>      </a:t>
            </a:r>
            <a:r>
              <a:rPr lang="zh-CN" altLang="en-US" sz="3200"/>
              <a:t>做到底数清、政策明、措施实、效果好，提升群众满意度。上至县委政府领导、民政局长，下到乡镇、村领导，驻村工作队、民政办工作人员、村级民生协理员、兜底保障对象都要清楚明白，真正实现家毫书记</a:t>
            </a:r>
            <a:r>
              <a:rPr lang="zh-CN" altLang="en-US" sz="3200" b="1">
                <a:solidFill>
                  <a:srgbClr val="C00000"/>
                </a:solidFill>
              </a:rPr>
              <a:t>“四清楚、四明白”</a:t>
            </a:r>
            <a:r>
              <a:rPr lang="zh-CN" altLang="en-US" sz="3200"/>
              <a:t>的要求。</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39160" y="2644775"/>
            <a:ext cx="5313680" cy="1568450"/>
          </a:xfrm>
          <a:prstGeom prst="rect">
            <a:avLst/>
          </a:prstGeom>
          <a:noFill/>
        </p:spPr>
        <p:txBody>
          <a:bodyPr wrap="none" rtlCol="0">
            <a:spAutoFit/>
          </a:bodyPr>
          <a:lstStyle/>
          <a:p>
            <a:r>
              <a:rPr lang="zh-CN" altLang="en-US" sz="9600" b="1" spc="500">
                <a:solidFill>
                  <a:schemeClr val="bg1"/>
                </a:solidFill>
                <a:uFillTx/>
              </a:rPr>
              <a:t>谢谢大家</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038225" y="1428750"/>
            <a:ext cx="7307580" cy="521970"/>
          </a:xfrm>
          <a:prstGeom prst="rect">
            <a:avLst/>
          </a:prstGeom>
          <a:noFill/>
        </p:spPr>
        <p:txBody>
          <a:bodyPr wrap="none" rtlCol="0">
            <a:spAutoFit/>
          </a:bodyPr>
          <a:lstStyle/>
          <a:p>
            <a:pPr algn="l"/>
            <a:r>
              <a:rPr lang="zh-CN" altLang="en-US" sz="2800" b="1" spc="500">
                <a:solidFill>
                  <a:srgbClr val="C00000"/>
                </a:solidFill>
                <a:uFillTx/>
              </a:rPr>
              <a:t>（一）社会救助发展历程与制度变迁。</a:t>
            </a:r>
          </a:p>
        </p:txBody>
      </p:sp>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站位与地位</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一</a:t>
              </a:r>
            </a:p>
          </p:txBody>
        </p:sp>
      </p:grpSp>
      <p:sp>
        <p:nvSpPr>
          <p:cNvPr id="28" name="文本框 27"/>
          <p:cNvSpPr txBox="1"/>
          <p:nvPr/>
        </p:nvSpPr>
        <p:spPr>
          <a:xfrm>
            <a:off x="1247775" y="2171700"/>
            <a:ext cx="10401935" cy="3415030"/>
          </a:xfrm>
          <a:prstGeom prst="rect">
            <a:avLst/>
          </a:prstGeom>
          <a:noFill/>
        </p:spPr>
        <p:txBody>
          <a:bodyPr wrap="square" rtlCol="0">
            <a:spAutoFit/>
          </a:bodyPr>
          <a:lstStyle/>
          <a:p>
            <a:pPr fontAlgn="auto">
              <a:lnSpc>
                <a:spcPct val="150000"/>
              </a:lnSpc>
            </a:pPr>
            <a:r>
              <a:rPr lang="zh-CN" altLang="en-US" sz="3600" b="1">
                <a:solidFill>
                  <a:srgbClr val="3E5FC1"/>
                </a:solidFill>
              </a:rPr>
              <a:t>◇城乡低保制度</a:t>
            </a:r>
            <a:endParaRPr lang="zh-CN" altLang="en-US" sz="3600"/>
          </a:p>
          <a:p>
            <a:pPr fontAlgn="auto">
              <a:lnSpc>
                <a:spcPct val="150000"/>
              </a:lnSpc>
            </a:pPr>
            <a:r>
              <a:rPr lang="zh-CN" altLang="en-US" sz="3600"/>
              <a:t>分别建立于1999年和2007年</a:t>
            </a:r>
          </a:p>
          <a:p>
            <a:pPr fontAlgn="auto">
              <a:lnSpc>
                <a:spcPct val="150000"/>
              </a:lnSpc>
            </a:pPr>
            <a:r>
              <a:rPr lang="zh-CN" altLang="en-US" sz="3600"/>
              <a:t>我省于1996年开始在长株潭三市开展城市低保试点</a:t>
            </a:r>
          </a:p>
          <a:p>
            <a:pPr fontAlgn="auto">
              <a:lnSpc>
                <a:spcPct val="150000"/>
              </a:lnSpc>
            </a:pPr>
            <a:r>
              <a:rPr lang="zh-CN" altLang="en-US" sz="3600"/>
              <a:t>分别于1999年和2006年建立城乡低保制度</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038225" y="1428750"/>
            <a:ext cx="7307580" cy="521970"/>
          </a:xfrm>
          <a:prstGeom prst="rect">
            <a:avLst/>
          </a:prstGeom>
          <a:noFill/>
        </p:spPr>
        <p:txBody>
          <a:bodyPr wrap="none" rtlCol="0">
            <a:spAutoFit/>
          </a:bodyPr>
          <a:lstStyle/>
          <a:p>
            <a:pPr algn="l"/>
            <a:r>
              <a:rPr lang="zh-CN" altLang="en-US" sz="2800" b="1" spc="500">
                <a:solidFill>
                  <a:srgbClr val="C00000"/>
                </a:solidFill>
                <a:uFillTx/>
              </a:rPr>
              <a:t>（一）社会救助发展历程与制度变迁。</a:t>
            </a:r>
          </a:p>
        </p:txBody>
      </p:sp>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站位与地位</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一</a:t>
              </a:r>
            </a:p>
          </p:txBody>
        </p:sp>
      </p:grpSp>
      <p:sp>
        <p:nvSpPr>
          <p:cNvPr id="29" name="文本框 28"/>
          <p:cNvSpPr txBox="1"/>
          <p:nvPr/>
        </p:nvSpPr>
        <p:spPr>
          <a:xfrm>
            <a:off x="1419860" y="1954069"/>
            <a:ext cx="10212705" cy="5029582"/>
          </a:xfrm>
          <a:prstGeom prst="rect">
            <a:avLst/>
          </a:prstGeom>
          <a:noFill/>
        </p:spPr>
        <p:txBody>
          <a:bodyPr wrap="square" rtlCol="0">
            <a:spAutoFit/>
          </a:bodyPr>
          <a:lstStyle/>
          <a:p>
            <a:pPr fontAlgn="auto">
              <a:lnSpc>
                <a:spcPts val="5500"/>
              </a:lnSpc>
            </a:pPr>
            <a:r>
              <a:rPr lang="zh-CN" altLang="en-US" sz="3600" b="1" dirty="0">
                <a:solidFill>
                  <a:srgbClr val="3E5FC1"/>
                </a:solidFill>
              </a:rPr>
              <a:t>◇临时救助政策</a:t>
            </a:r>
            <a:endParaRPr lang="zh-CN" altLang="en-US" sz="3600" dirty="0"/>
          </a:p>
          <a:p>
            <a:pPr fontAlgn="auto">
              <a:lnSpc>
                <a:spcPts val="5500"/>
              </a:lnSpc>
            </a:pPr>
            <a:r>
              <a:rPr lang="zh-CN" altLang="en-US" sz="2800" b="1" dirty="0"/>
              <a:t>开始于2009年，是由新中国成立之初的城市临时救济逐步演变而来的</a:t>
            </a:r>
            <a:r>
              <a:rPr lang="zh-CN" altLang="en-US" sz="2800" b="1" dirty="0"/>
              <a:t>。</a:t>
            </a:r>
            <a:endParaRPr lang="en-US" altLang="zh-CN" sz="2800" b="1" dirty="0"/>
          </a:p>
          <a:p>
            <a:pPr fontAlgn="auto">
              <a:lnSpc>
                <a:spcPts val="5500"/>
              </a:lnSpc>
            </a:pPr>
            <a:r>
              <a:rPr lang="zh-CN" altLang="en-US" sz="3600" b="1" dirty="0" smtClean="0">
                <a:solidFill>
                  <a:srgbClr val="3E5FC1"/>
                </a:solidFill>
              </a:rPr>
              <a:t>◇社会救助体系</a:t>
            </a:r>
            <a:endParaRPr lang="zh-CN" altLang="en-US" sz="3600" dirty="0"/>
          </a:p>
          <a:p>
            <a:pPr fontAlgn="auto">
              <a:lnSpc>
                <a:spcPts val="5500"/>
              </a:lnSpc>
            </a:pPr>
            <a:r>
              <a:rPr lang="zh-CN" altLang="en-US" sz="2000" b="1" dirty="0"/>
              <a:t>2014年，国务院发布</a:t>
            </a:r>
            <a:r>
              <a:rPr lang="zh-CN" altLang="en-US" sz="2000" b="1" dirty="0">
                <a:solidFill>
                  <a:srgbClr val="3E5FC1"/>
                </a:solidFill>
              </a:rPr>
              <a:t>《社会救助暂行办法》</a:t>
            </a:r>
            <a:r>
              <a:rPr lang="zh-CN" altLang="en-US" sz="2000" b="1" dirty="0"/>
              <a:t>，建立了最低生活保障制度、特困人员供养</a:t>
            </a:r>
            <a:r>
              <a:rPr lang="zh-CN" altLang="en-US" sz="2000" b="1" dirty="0" smtClean="0"/>
              <a:t>、受灾人员救助、医疗救助、教育救助、住房救助、就业救助、临时救助和</a:t>
            </a:r>
            <a:r>
              <a:rPr lang="zh-CN" altLang="en-US" sz="2000" b="1" dirty="0"/>
              <a:t>社会力量参与的“8+1”社会救助政策体系</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038225" y="1428750"/>
            <a:ext cx="5631180" cy="521970"/>
          </a:xfrm>
          <a:prstGeom prst="rect">
            <a:avLst/>
          </a:prstGeom>
          <a:noFill/>
        </p:spPr>
        <p:txBody>
          <a:bodyPr wrap="none" rtlCol="0">
            <a:spAutoFit/>
          </a:bodyPr>
          <a:lstStyle/>
          <a:p>
            <a:pPr algn="l"/>
            <a:r>
              <a:rPr lang="zh-CN" altLang="en-US" sz="2800" b="1" spc="500">
                <a:solidFill>
                  <a:srgbClr val="C00000"/>
                </a:solidFill>
                <a:uFillTx/>
              </a:rPr>
              <a:t>（二）社会救助与脱贫攻坚。</a:t>
            </a:r>
          </a:p>
        </p:txBody>
      </p:sp>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站位与地位</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一</a:t>
              </a:r>
            </a:p>
          </p:txBody>
        </p:sp>
      </p:grpSp>
      <p:pic>
        <p:nvPicPr>
          <p:cNvPr id="2" name="图片 1" descr="timg (1)"/>
          <p:cNvPicPr>
            <a:picLocks noChangeAspect="1"/>
          </p:cNvPicPr>
          <p:nvPr/>
        </p:nvPicPr>
        <p:blipFill>
          <a:blip r:embed="rId2"/>
          <a:stretch>
            <a:fillRect/>
          </a:stretch>
        </p:blipFill>
        <p:spPr>
          <a:xfrm>
            <a:off x="966470" y="2628900"/>
            <a:ext cx="3666122" cy="2880000"/>
          </a:xfrm>
          <a:prstGeom prst="rect">
            <a:avLst/>
          </a:prstGeom>
        </p:spPr>
      </p:pic>
      <p:sp>
        <p:nvSpPr>
          <p:cNvPr id="5" name="文本框 4"/>
          <p:cNvSpPr txBox="1"/>
          <p:nvPr/>
        </p:nvSpPr>
        <p:spPr>
          <a:xfrm>
            <a:off x="4754245" y="2361385"/>
            <a:ext cx="6951980" cy="3415030"/>
          </a:xfrm>
          <a:prstGeom prst="rect">
            <a:avLst/>
          </a:prstGeom>
          <a:noFill/>
        </p:spPr>
        <p:txBody>
          <a:bodyPr wrap="square" rtlCol="0">
            <a:spAutoFit/>
          </a:bodyPr>
          <a:lstStyle/>
          <a:p>
            <a:pPr fontAlgn="auto">
              <a:lnSpc>
                <a:spcPct val="150000"/>
              </a:lnSpc>
            </a:pPr>
            <a:r>
              <a:rPr lang="en-US" altLang="zh-CN" sz="2400" b="1"/>
              <a:t>      </a:t>
            </a:r>
            <a:r>
              <a:rPr lang="zh-CN" altLang="en-US" sz="2400" b="1"/>
              <a:t>2015年6月，习近平总书记在贵州调研脱贫攻坚的时候提出“四个一批”，其中包含</a:t>
            </a:r>
            <a:r>
              <a:rPr lang="zh-CN" altLang="en-US" sz="2400" b="1">
                <a:solidFill>
                  <a:srgbClr val="3E5FC1"/>
                </a:solidFill>
              </a:rPr>
              <a:t>“低保兜底一批”</a:t>
            </a:r>
            <a:r>
              <a:rPr lang="zh-CN" altLang="en-US" sz="2400" b="1"/>
              <a:t>，</a:t>
            </a:r>
          </a:p>
          <a:p>
            <a:pPr fontAlgn="auto">
              <a:lnSpc>
                <a:spcPct val="150000"/>
              </a:lnSpc>
            </a:pPr>
            <a:r>
              <a:rPr lang="en-US" altLang="zh-CN" sz="2400" b="1">
                <a:sym typeface="+mn-ea"/>
              </a:rPr>
              <a:t>      </a:t>
            </a:r>
            <a:r>
              <a:rPr lang="zh-CN" altLang="en-US" sz="2400" b="1"/>
              <a:t>2015年减贫与发展高层论坛上，总书记进一步提出“五个一批”，提出</a:t>
            </a:r>
            <a:r>
              <a:rPr lang="zh-CN" altLang="en-US" sz="2400" b="1">
                <a:solidFill>
                  <a:srgbClr val="3E5FC1"/>
                </a:solidFill>
              </a:rPr>
              <a:t>“通过低保政策兜底一批”</a:t>
            </a:r>
            <a:r>
              <a:rPr lang="zh-CN" altLang="en-US" sz="2400" b="1"/>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038225" y="1428750"/>
            <a:ext cx="5631180" cy="521970"/>
          </a:xfrm>
          <a:prstGeom prst="rect">
            <a:avLst/>
          </a:prstGeom>
          <a:noFill/>
        </p:spPr>
        <p:txBody>
          <a:bodyPr wrap="none" rtlCol="0">
            <a:spAutoFit/>
          </a:bodyPr>
          <a:lstStyle/>
          <a:p>
            <a:pPr algn="l"/>
            <a:r>
              <a:rPr lang="zh-CN" altLang="en-US" sz="2800" b="1" spc="500">
                <a:solidFill>
                  <a:srgbClr val="C00000"/>
                </a:solidFill>
                <a:uFillTx/>
              </a:rPr>
              <a:t>（二）社会救助与脱贫攻坚。</a:t>
            </a:r>
          </a:p>
        </p:txBody>
      </p:sp>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站位与地位</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一</a:t>
              </a:r>
            </a:p>
          </p:txBody>
        </p:sp>
      </p:grpSp>
      <p:pic>
        <p:nvPicPr>
          <p:cNvPr id="2" name="图片 1" descr="timg (1)"/>
          <p:cNvPicPr>
            <a:picLocks noChangeAspect="1"/>
          </p:cNvPicPr>
          <p:nvPr/>
        </p:nvPicPr>
        <p:blipFill>
          <a:blip r:embed="rId2"/>
          <a:stretch>
            <a:fillRect/>
          </a:stretch>
        </p:blipFill>
        <p:spPr>
          <a:xfrm>
            <a:off x="414020" y="3081155"/>
            <a:ext cx="2749591" cy="2160000"/>
          </a:xfrm>
          <a:prstGeom prst="rect">
            <a:avLst/>
          </a:prstGeom>
        </p:spPr>
      </p:pic>
      <p:sp>
        <p:nvSpPr>
          <p:cNvPr id="5" name="文本框 4"/>
          <p:cNvSpPr txBox="1"/>
          <p:nvPr/>
        </p:nvSpPr>
        <p:spPr>
          <a:xfrm>
            <a:off x="3326130" y="2384425"/>
            <a:ext cx="8246745" cy="3553460"/>
          </a:xfrm>
          <a:prstGeom prst="rect">
            <a:avLst/>
          </a:prstGeom>
          <a:noFill/>
        </p:spPr>
        <p:txBody>
          <a:bodyPr wrap="square" rtlCol="0">
            <a:spAutoFit/>
          </a:bodyPr>
          <a:lstStyle/>
          <a:p>
            <a:pPr fontAlgn="auto">
              <a:lnSpc>
                <a:spcPts val="4500"/>
              </a:lnSpc>
            </a:pPr>
            <a:r>
              <a:rPr lang="zh-CN" altLang="en-US" sz="2400" b="1"/>
              <a:t>“坚决守住民生底线，坚决打赢脱贫攻坚战，统筹推进城乡社会救助体系建设，使困难群众求助有门、受助及时”， </a:t>
            </a:r>
          </a:p>
          <a:p>
            <a:pPr algn="r" fontAlgn="auto">
              <a:lnSpc>
                <a:spcPts val="4500"/>
              </a:lnSpc>
            </a:pPr>
            <a:r>
              <a:rPr lang="en-US" altLang="zh-CN" b="1" i="1">
                <a:solidFill>
                  <a:srgbClr val="3E5FC1"/>
                </a:solidFill>
              </a:rPr>
              <a:t>——</a:t>
            </a:r>
            <a:r>
              <a:rPr lang="zh-CN" altLang="en-US" b="1" i="1">
                <a:solidFill>
                  <a:srgbClr val="3E5FC1"/>
                </a:solidFill>
                <a:sym typeface="+mn-ea"/>
              </a:rPr>
              <a:t>2016年，总书记在参加十二届全国人大四次会议湖南代表团审议时指出</a:t>
            </a:r>
            <a:endParaRPr lang="zh-CN" altLang="en-US" sz="2400" b="1">
              <a:solidFill>
                <a:srgbClr val="3E5FC1"/>
              </a:solidFill>
            </a:endParaRPr>
          </a:p>
          <a:p>
            <a:pPr fontAlgn="auto">
              <a:lnSpc>
                <a:spcPts val="4500"/>
              </a:lnSpc>
            </a:pPr>
            <a:r>
              <a:rPr lang="zh-CN" altLang="en-US" sz="2400" b="1"/>
              <a:t>“要把社会保障兜底扶贫作为基本防线，加大重点人群救助力度，用社会保障兜住失去劳动能力人口的基本生活”。</a:t>
            </a:r>
          </a:p>
          <a:p>
            <a:pPr algn="r" fontAlgn="auto">
              <a:lnSpc>
                <a:spcPts val="4500"/>
              </a:lnSpc>
            </a:pPr>
            <a:r>
              <a:rPr lang="en-US" altLang="zh-CN" sz="1800" b="1" i="1">
                <a:solidFill>
                  <a:srgbClr val="3E5FC1"/>
                </a:solidFill>
                <a:sym typeface="+mn-ea"/>
              </a:rPr>
              <a:t>——2017年，总书记在河北张家口慰问基层干部群众时强调</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1038225" y="1428750"/>
            <a:ext cx="4373880" cy="521970"/>
          </a:xfrm>
          <a:prstGeom prst="rect">
            <a:avLst/>
          </a:prstGeom>
          <a:noFill/>
        </p:spPr>
        <p:txBody>
          <a:bodyPr wrap="none" rtlCol="0">
            <a:spAutoFit/>
          </a:bodyPr>
          <a:lstStyle/>
          <a:p>
            <a:pPr algn="l"/>
            <a:r>
              <a:rPr lang="zh-CN" altLang="en-US" sz="2800" b="1" spc="500">
                <a:solidFill>
                  <a:srgbClr val="C00000"/>
                </a:solidFill>
                <a:uFillTx/>
              </a:rPr>
              <a:t>（三）站位决定地位。</a:t>
            </a:r>
          </a:p>
        </p:txBody>
      </p:sp>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站位与地位</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一</a:t>
              </a:r>
            </a:p>
          </p:txBody>
        </p:sp>
      </p:grpSp>
      <p:sp>
        <p:nvSpPr>
          <p:cNvPr id="6" name="文本框 5"/>
          <p:cNvSpPr txBox="1"/>
          <p:nvPr/>
        </p:nvSpPr>
        <p:spPr>
          <a:xfrm>
            <a:off x="1685925" y="2247900"/>
            <a:ext cx="8782050" cy="3415030"/>
          </a:xfrm>
          <a:prstGeom prst="rect">
            <a:avLst/>
          </a:prstGeom>
          <a:noFill/>
        </p:spPr>
        <p:txBody>
          <a:bodyPr wrap="square" rtlCol="0">
            <a:spAutoFit/>
          </a:bodyPr>
          <a:lstStyle/>
          <a:p>
            <a:pPr fontAlgn="auto">
              <a:lnSpc>
                <a:spcPct val="200000"/>
              </a:lnSpc>
            </a:pPr>
            <a:r>
              <a:rPr lang="zh-CN" altLang="en-US" sz="3600" b="1"/>
              <a:t>脱贫攻坚政策体系中，</a:t>
            </a:r>
            <a:r>
              <a:rPr lang="zh-CN" altLang="en-US" sz="3600" b="1">
                <a:solidFill>
                  <a:srgbClr val="3E5FC1"/>
                </a:solidFill>
              </a:rPr>
              <a:t>农村低保</a:t>
            </a:r>
            <a:r>
              <a:rPr lang="zh-CN" altLang="en-US" sz="3600" b="1"/>
              <a:t>、</a:t>
            </a:r>
            <a:r>
              <a:rPr lang="zh-CN" altLang="en-US" sz="3600" b="1">
                <a:solidFill>
                  <a:srgbClr val="3E5FC1"/>
                </a:solidFill>
              </a:rPr>
              <a:t>特困供养、临时救助</a:t>
            </a:r>
            <a:r>
              <a:rPr lang="zh-CN" altLang="en-US" sz="3600" b="1"/>
              <a:t>等兜底性社会救助政策作为重要的兜底性制度安排，是</a:t>
            </a:r>
            <a:r>
              <a:rPr lang="zh-CN" altLang="en-US" sz="3600" b="1">
                <a:solidFill>
                  <a:srgbClr val="C00000"/>
                </a:solidFill>
              </a:rPr>
              <a:t>最后一道防线</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59815" y="282575"/>
            <a:ext cx="5118735" cy="922020"/>
            <a:chOff x="1669" y="445"/>
            <a:chExt cx="8061" cy="1452"/>
          </a:xfrm>
        </p:grpSpPr>
        <p:sp>
          <p:nvSpPr>
            <p:cNvPr id="3" name="八边形 2"/>
            <p:cNvSpPr/>
            <p:nvPr/>
          </p:nvSpPr>
          <p:spPr>
            <a:xfrm>
              <a:off x="3070" y="754"/>
              <a:ext cx="6660" cy="1134"/>
            </a:xfrm>
            <a:prstGeom prst="octagon">
              <a:avLst>
                <a:gd name="adj" fmla="val 15882"/>
              </a:avLst>
            </a:prstGeom>
            <a:solidFill>
              <a:srgbClr val="3E5FC1"/>
            </a:solidFill>
            <a:ln>
              <a:noFill/>
            </a:ln>
            <a:effectLst>
              <a:outerShdw blurRad="76200" dir="18900000" sy="23000" kx="-1200000" algn="bl" rotWithShape="0">
                <a:prstClr val="black">
                  <a:alpha val="2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八边形 3"/>
            <p:cNvSpPr/>
            <p:nvPr/>
          </p:nvSpPr>
          <p:spPr>
            <a:xfrm>
              <a:off x="1669" y="754"/>
              <a:ext cx="1134" cy="1134"/>
            </a:xfrm>
            <a:prstGeom prst="octagon">
              <a:avLst>
                <a:gd name="adj" fmla="val 11526"/>
              </a:avLst>
            </a:prstGeom>
            <a:solidFill>
              <a:schemeClr val="bg1"/>
            </a:solidFill>
            <a:ln>
              <a:noFill/>
            </a:ln>
            <a:effectLst>
              <a:outerShdw blurRad="50800" dist="38100" dir="10800000" algn="r" rotWithShape="0">
                <a:prstClr val="black">
                  <a:alpha val="40000"/>
                </a:prstClr>
              </a:outerShdw>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956" y="445"/>
              <a:ext cx="4888" cy="1452"/>
            </a:xfrm>
            <a:prstGeom prst="rect">
              <a:avLst/>
            </a:prstGeom>
            <a:noFill/>
          </p:spPr>
          <p:txBody>
            <a:bodyPr wrap="square" rtlCol="0" anchor="t">
              <a:spAutoFit/>
            </a:bodyPr>
            <a:lstStyle/>
            <a:p>
              <a:pPr lvl="0">
                <a:lnSpc>
                  <a:spcPct val="150000"/>
                </a:lnSpc>
              </a:pPr>
              <a:r>
                <a:rPr lang="zh-CN" altLang="en-US" sz="3600" b="1" spc="1000" dirty="0">
                  <a:solidFill>
                    <a:schemeClr val="bg1"/>
                  </a:solidFill>
                  <a:uFillTx/>
                  <a:latin typeface="微软雅黑" panose="020B0503020204020204" pitchFamily="34" charset="-122"/>
                  <a:ea typeface="微软雅黑" panose="020B0503020204020204" pitchFamily="34" charset="-122"/>
                  <a:sym typeface="+mn-ea"/>
                </a:rPr>
                <a:t>思路与成效</a:t>
              </a:r>
            </a:p>
          </p:txBody>
        </p:sp>
        <p:sp>
          <p:nvSpPr>
            <p:cNvPr id="24" name="文本框 23"/>
            <p:cNvSpPr txBox="1"/>
            <p:nvPr/>
          </p:nvSpPr>
          <p:spPr>
            <a:xfrm>
              <a:off x="1732" y="813"/>
              <a:ext cx="1008" cy="1016"/>
            </a:xfrm>
            <a:prstGeom prst="rect">
              <a:avLst/>
            </a:prstGeom>
            <a:noFill/>
          </p:spPr>
          <p:txBody>
            <a:bodyPr wrap="none" rtlCol="0">
              <a:spAutoFit/>
            </a:bodyPr>
            <a:lstStyle/>
            <a:p>
              <a:r>
                <a:rPr lang="zh-CN" altLang="en-US" sz="3600">
                  <a:solidFill>
                    <a:srgbClr val="3E5FC1"/>
                  </a:solidFill>
                </a:rPr>
                <a:t>二</a:t>
              </a:r>
            </a:p>
          </p:txBody>
        </p:sp>
      </p:grpSp>
      <p:cxnSp>
        <p:nvCxnSpPr>
          <p:cNvPr id="2" name="直接连接符 1"/>
          <p:cNvCxnSpPr/>
          <p:nvPr>
            <p:custDataLst>
              <p:tags r:id="rId1"/>
            </p:custDataLst>
          </p:nvPr>
        </p:nvCxnSpPr>
        <p:spPr>
          <a:xfrm flipH="1">
            <a:off x="0" y="5042293"/>
            <a:ext cx="12192000" cy="0"/>
          </a:xfrm>
          <a:prstGeom prst="line">
            <a:avLst/>
          </a:prstGeom>
          <a:ln w="19050">
            <a:solidFill>
              <a:srgbClr val="000000">
                <a:lumMod val="50000"/>
                <a:lumOff val="50000"/>
              </a:srgbClr>
            </a:solidFill>
          </a:ln>
        </p:spPr>
        <p:style>
          <a:lnRef idx="1">
            <a:srgbClr val="1F74AD"/>
          </a:lnRef>
          <a:fillRef idx="0">
            <a:srgbClr val="1F74AD"/>
          </a:fillRef>
          <a:effectRef idx="0">
            <a:srgbClr val="1F74AD"/>
          </a:effectRef>
          <a:fontRef idx="minor">
            <a:srgbClr val="000000"/>
          </a:fontRef>
        </p:style>
      </p:cxnSp>
      <p:sp>
        <p:nvSpPr>
          <p:cNvPr id="5" name="圆角矩形 4"/>
          <p:cNvSpPr/>
          <p:nvPr>
            <p:custDataLst>
              <p:tags r:id="rId2"/>
            </p:custDataLst>
          </p:nvPr>
        </p:nvSpPr>
        <p:spPr>
          <a:xfrm>
            <a:off x="1160781" y="1676506"/>
            <a:ext cx="1944451" cy="2746634"/>
          </a:xfrm>
          <a:prstGeom prst="roundRect">
            <a:avLst/>
          </a:prstGeom>
          <a:solidFill>
            <a:srgbClr val="1F74AD">
              <a:lumMod val="20000"/>
              <a:lumOff val="80000"/>
            </a:srgbClr>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fontAlgn="auto">
              <a:lnSpc>
                <a:spcPct val="150000"/>
              </a:lnSpc>
            </a:pPr>
            <a:r>
              <a:rPr lang="zh-CN" altLang="en-US" sz="2800" b="1" spc="150">
                <a:solidFill>
                  <a:srgbClr val="000000">
                    <a:lumMod val="75000"/>
                    <a:lumOff val="25000"/>
                  </a:srgbClr>
                </a:solidFill>
                <a:latin typeface="微软雅黑" panose="020B0503020204020204" pitchFamily="34" charset="-122"/>
                <a:ea typeface="微软雅黑" panose="020B0503020204020204" pitchFamily="34" charset="-122"/>
              </a:rPr>
              <a:t>开展全省特困供养对象清理</a:t>
            </a:r>
          </a:p>
        </p:txBody>
      </p:sp>
      <p:sp>
        <p:nvSpPr>
          <p:cNvPr id="7" name="泪滴形 6"/>
          <p:cNvSpPr/>
          <p:nvPr>
            <p:custDataLst>
              <p:tags r:id="rId3"/>
            </p:custDataLst>
          </p:nvPr>
        </p:nvSpPr>
        <p:spPr>
          <a:xfrm rot="8100000">
            <a:off x="1853162" y="4139824"/>
            <a:ext cx="569048" cy="569048"/>
          </a:xfrm>
          <a:prstGeom prst="teardrop">
            <a:avLst>
              <a:gd name="adj" fmla="val 125412"/>
            </a:avLst>
          </a:prstGeom>
          <a:solidFill>
            <a:srgbClr val="1F74AD"/>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rot="8100000">
            <a:off x="1989910" y="4271893"/>
            <a:ext cx="295552" cy="295552"/>
          </a:xfrm>
          <a:prstGeom prst="ellipse">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52500" lnSpcReduction="20000"/>
          </a:bodyPr>
          <a:lstStyle/>
          <a:p>
            <a:pPr algn="ctr"/>
            <a:endParaRPr lang="zh-CN" altLang="en-US">
              <a:latin typeface="微软雅黑" panose="020B0503020204020204" pitchFamily="34" charset="-122"/>
              <a:ea typeface="微软雅黑" panose="020B0503020204020204" pitchFamily="34" charset="-122"/>
            </a:endParaRPr>
          </a:p>
        </p:txBody>
      </p:sp>
      <p:sp>
        <p:nvSpPr>
          <p:cNvPr id="9" name="椭圆 8"/>
          <p:cNvSpPr/>
          <p:nvPr>
            <p:custDataLst>
              <p:tags r:id="rId5"/>
            </p:custDataLst>
          </p:nvPr>
        </p:nvSpPr>
        <p:spPr>
          <a:xfrm>
            <a:off x="2079766" y="4984373"/>
            <a:ext cx="115840" cy="115840"/>
          </a:xfrm>
          <a:prstGeom prst="ellipse">
            <a:avLst/>
          </a:prstGeom>
          <a:solidFill>
            <a:sysClr val="window" lastClr="FFFFFF">
              <a:lumMod val="95000"/>
            </a:sysClr>
          </a:solidFill>
          <a:ln w="38100">
            <a:solidFill>
              <a:srgbClr val="000000">
                <a:lumMod val="50000"/>
                <a:lumOff val="5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a:latin typeface="微软雅黑" panose="020B0503020204020204" pitchFamily="34" charset="-122"/>
              <a:ea typeface="微软雅黑" panose="020B0503020204020204" pitchFamily="34" charset="-122"/>
            </a:endParaRPr>
          </a:p>
        </p:txBody>
      </p:sp>
      <p:sp>
        <p:nvSpPr>
          <p:cNvPr id="27" name="文本框 26"/>
          <p:cNvSpPr txBox="1"/>
          <p:nvPr>
            <p:custDataLst>
              <p:tags r:id="rId6"/>
            </p:custDataLst>
          </p:nvPr>
        </p:nvSpPr>
        <p:spPr>
          <a:xfrm>
            <a:off x="1093730" y="5438108"/>
            <a:ext cx="2072292" cy="861775"/>
          </a:xfrm>
          <a:prstGeom prst="rect">
            <a:avLst/>
          </a:prstGeom>
          <a:noFill/>
        </p:spPr>
        <p:txBody>
          <a:bodyPr wrap="square" rtlCol="0">
            <a:normAutofit/>
          </a:bodyPr>
          <a:lstStyle/>
          <a:p>
            <a:pPr algn="ctr"/>
            <a:r>
              <a:rPr lang="zh-CN" altLang="en-US" sz="3200" b="1" spc="300">
                <a:solidFill>
                  <a:srgbClr val="000000">
                    <a:lumMod val="75000"/>
                    <a:lumOff val="25000"/>
                  </a:srgbClr>
                </a:solidFill>
                <a:latin typeface="微软雅黑" panose="020B0503020204020204" pitchFamily="34" charset="-122"/>
                <a:ea typeface="微软雅黑" panose="020B0503020204020204" pitchFamily="34" charset="-122"/>
              </a:rPr>
              <a:t>2016年</a:t>
            </a:r>
          </a:p>
        </p:txBody>
      </p:sp>
      <p:sp>
        <p:nvSpPr>
          <p:cNvPr id="18" name="圆角矩形 17"/>
          <p:cNvSpPr/>
          <p:nvPr>
            <p:custDataLst>
              <p:tags r:id="rId7"/>
            </p:custDataLst>
          </p:nvPr>
        </p:nvSpPr>
        <p:spPr>
          <a:xfrm>
            <a:off x="3801733" y="1676506"/>
            <a:ext cx="1944451" cy="2746634"/>
          </a:xfrm>
          <a:prstGeom prst="roundRect">
            <a:avLst/>
          </a:prstGeom>
          <a:solidFill>
            <a:srgbClr val="3498DB">
              <a:lumMod val="20000"/>
              <a:lumOff val="80000"/>
            </a:srgbClr>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l" fontAlgn="auto">
              <a:lnSpc>
                <a:spcPct val="150000"/>
              </a:lnSpc>
              <a:buClrTx/>
              <a:buSzTx/>
              <a:buFontTx/>
            </a:pPr>
            <a:r>
              <a:rPr lang="zh-CN" altLang="en-US" sz="2800" b="1" spc="150">
                <a:solidFill>
                  <a:srgbClr val="000000">
                    <a:lumMod val="75000"/>
                    <a:lumOff val="25000"/>
                  </a:srgbClr>
                </a:solidFill>
                <a:latin typeface="微软雅黑" panose="020B0503020204020204" pitchFamily="34" charset="-122"/>
                <a:ea typeface="微软雅黑" panose="020B0503020204020204" pitchFamily="34" charset="-122"/>
              </a:rPr>
              <a:t>启动城乡低保清理整顿工作</a:t>
            </a:r>
          </a:p>
        </p:txBody>
      </p:sp>
      <p:sp>
        <p:nvSpPr>
          <p:cNvPr id="19" name="泪滴形 18"/>
          <p:cNvSpPr/>
          <p:nvPr>
            <p:custDataLst>
              <p:tags r:id="rId8"/>
            </p:custDataLst>
          </p:nvPr>
        </p:nvSpPr>
        <p:spPr>
          <a:xfrm rot="8100000">
            <a:off x="4494114" y="4139824"/>
            <a:ext cx="569048" cy="569048"/>
          </a:xfrm>
          <a:prstGeom prst="teardrop">
            <a:avLst>
              <a:gd name="adj" fmla="val 125412"/>
            </a:avLst>
          </a:prstGeom>
          <a:solidFill>
            <a:srgbClr val="3498DB"/>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20" name="椭圆 19"/>
          <p:cNvSpPr/>
          <p:nvPr>
            <p:custDataLst>
              <p:tags r:id="rId9"/>
            </p:custDataLst>
          </p:nvPr>
        </p:nvSpPr>
        <p:spPr>
          <a:xfrm rot="8100000">
            <a:off x="4626182" y="4271893"/>
            <a:ext cx="295552" cy="295552"/>
          </a:xfrm>
          <a:prstGeom prst="ellipse">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67500" lnSpcReduction="20000"/>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21" name="椭圆 20"/>
          <p:cNvSpPr/>
          <p:nvPr>
            <p:custDataLst>
              <p:tags r:id="rId10"/>
            </p:custDataLst>
          </p:nvPr>
        </p:nvSpPr>
        <p:spPr>
          <a:xfrm>
            <a:off x="4720718" y="4984373"/>
            <a:ext cx="115840" cy="115840"/>
          </a:xfrm>
          <a:prstGeom prst="ellipse">
            <a:avLst/>
          </a:prstGeom>
          <a:solidFill>
            <a:sysClr val="window" lastClr="FFFFFF">
              <a:lumMod val="95000"/>
            </a:sysClr>
          </a:solidFill>
          <a:ln w="38100">
            <a:solidFill>
              <a:srgbClr val="000000">
                <a:lumMod val="50000"/>
                <a:lumOff val="5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49" name="文本框 48"/>
          <p:cNvSpPr txBox="1"/>
          <p:nvPr>
            <p:custDataLst>
              <p:tags r:id="rId11"/>
            </p:custDataLst>
          </p:nvPr>
        </p:nvSpPr>
        <p:spPr>
          <a:xfrm>
            <a:off x="3737813" y="5438108"/>
            <a:ext cx="2072292" cy="861775"/>
          </a:xfrm>
          <a:prstGeom prst="rect">
            <a:avLst/>
          </a:prstGeom>
          <a:noFill/>
        </p:spPr>
        <p:txBody>
          <a:bodyPr wrap="square" rtlCol="0">
            <a:normAutofit/>
          </a:bodyPr>
          <a:lstStyle/>
          <a:p>
            <a:pPr algn="ctr">
              <a:buClrTx/>
              <a:buSzTx/>
              <a:buFontTx/>
            </a:pPr>
            <a:r>
              <a:rPr lang="zh-CN" altLang="en-US" sz="3200" b="1" spc="300">
                <a:solidFill>
                  <a:srgbClr val="000000">
                    <a:lumMod val="75000"/>
                    <a:lumOff val="25000"/>
                  </a:srgbClr>
                </a:solidFill>
                <a:latin typeface="微软雅黑" panose="020B0503020204020204" pitchFamily="34" charset="-122"/>
                <a:ea typeface="微软雅黑" panose="020B0503020204020204" pitchFamily="34" charset="-122"/>
              </a:rPr>
              <a:t>2017年</a:t>
            </a:r>
          </a:p>
        </p:txBody>
      </p:sp>
      <p:sp>
        <p:nvSpPr>
          <p:cNvPr id="26" name="圆角矩形 25"/>
          <p:cNvSpPr/>
          <p:nvPr>
            <p:custDataLst>
              <p:tags r:id="rId12"/>
            </p:custDataLst>
          </p:nvPr>
        </p:nvSpPr>
        <p:spPr>
          <a:xfrm>
            <a:off x="6442686" y="1676506"/>
            <a:ext cx="1944451" cy="2746634"/>
          </a:xfrm>
          <a:prstGeom prst="roundRect">
            <a:avLst/>
          </a:prstGeom>
          <a:solidFill>
            <a:srgbClr val="1AA3AA">
              <a:lumMod val="20000"/>
              <a:lumOff val="80000"/>
            </a:srgbClr>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l" fontAlgn="auto">
              <a:lnSpc>
                <a:spcPct val="150000"/>
              </a:lnSpc>
              <a:buClrTx/>
              <a:buSzTx/>
              <a:buFontTx/>
            </a:pPr>
            <a:r>
              <a:rPr lang="zh-CN" altLang="en-US" sz="2800" b="1" spc="150">
                <a:solidFill>
                  <a:srgbClr val="000000">
                    <a:lumMod val="75000"/>
                    <a:lumOff val="25000"/>
                  </a:srgbClr>
                </a:solidFill>
                <a:latin typeface="微软雅黑" panose="020B0503020204020204" pitchFamily="34" charset="-122"/>
                <a:ea typeface="微软雅黑" panose="020B0503020204020204" pitchFamily="34" charset="-122"/>
              </a:rPr>
              <a:t>组织开展“回头看”专项行动</a:t>
            </a:r>
          </a:p>
        </p:txBody>
      </p:sp>
      <p:sp>
        <p:nvSpPr>
          <p:cNvPr id="29" name="泪滴形 28"/>
          <p:cNvSpPr/>
          <p:nvPr>
            <p:custDataLst>
              <p:tags r:id="rId13"/>
            </p:custDataLst>
          </p:nvPr>
        </p:nvSpPr>
        <p:spPr>
          <a:xfrm rot="8100000">
            <a:off x="7135067" y="4139824"/>
            <a:ext cx="569048" cy="569048"/>
          </a:xfrm>
          <a:prstGeom prst="teardrop">
            <a:avLst>
              <a:gd name="adj" fmla="val 125412"/>
            </a:avLst>
          </a:prstGeom>
          <a:solidFill>
            <a:srgbClr val="1AA3AA"/>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30" name="椭圆 29"/>
          <p:cNvSpPr/>
          <p:nvPr>
            <p:custDataLst>
              <p:tags r:id="rId14"/>
            </p:custDataLst>
          </p:nvPr>
        </p:nvSpPr>
        <p:spPr>
          <a:xfrm rot="8100000">
            <a:off x="7267135" y="4271893"/>
            <a:ext cx="295552" cy="295552"/>
          </a:xfrm>
          <a:prstGeom prst="ellipse">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67500" lnSpcReduction="20000"/>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33" name="椭圆 32"/>
          <p:cNvSpPr/>
          <p:nvPr>
            <p:custDataLst>
              <p:tags r:id="rId15"/>
            </p:custDataLst>
          </p:nvPr>
        </p:nvSpPr>
        <p:spPr>
          <a:xfrm>
            <a:off x="7361671" y="4984373"/>
            <a:ext cx="115840" cy="115840"/>
          </a:xfrm>
          <a:prstGeom prst="ellipse">
            <a:avLst/>
          </a:prstGeom>
          <a:solidFill>
            <a:sysClr val="window" lastClr="FFFFFF">
              <a:lumMod val="95000"/>
            </a:sysClr>
          </a:solidFill>
          <a:ln w="38100">
            <a:solidFill>
              <a:srgbClr val="000000">
                <a:lumMod val="50000"/>
                <a:lumOff val="5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50" name="文本框 49"/>
          <p:cNvSpPr txBox="1"/>
          <p:nvPr>
            <p:custDataLst>
              <p:tags r:id="rId16"/>
            </p:custDataLst>
          </p:nvPr>
        </p:nvSpPr>
        <p:spPr>
          <a:xfrm>
            <a:off x="6381896" y="5438108"/>
            <a:ext cx="2072292" cy="861775"/>
          </a:xfrm>
          <a:prstGeom prst="rect">
            <a:avLst/>
          </a:prstGeom>
          <a:noFill/>
        </p:spPr>
        <p:txBody>
          <a:bodyPr wrap="square" rtlCol="0">
            <a:normAutofit/>
          </a:bodyPr>
          <a:lstStyle/>
          <a:p>
            <a:pPr algn="ctr">
              <a:buClrTx/>
              <a:buSzTx/>
              <a:buFontTx/>
            </a:pPr>
            <a:r>
              <a:rPr lang="zh-CN" altLang="en-US" sz="3200" b="1" spc="300">
                <a:solidFill>
                  <a:srgbClr val="000000">
                    <a:lumMod val="75000"/>
                    <a:lumOff val="25000"/>
                  </a:srgbClr>
                </a:solidFill>
                <a:latin typeface="微软雅黑" panose="020B0503020204020204" pitchFamily="34" charset="-122"/>
                <a:ea typeface="微软雅黑" panose="020B0503020204020204" pitchFamily="34" charset="-122"/>
              </a:rPr>
              <a:t>2018年</a:t>
            </a:r>
          </a:p>
        </p:txBody>
      </p:sp>
      <p:sp>
        <p:nvSpPr>
          <p:cNvPr id="38" name="圆角矩形 37"/>
          <p:cNvSpPr/>
          <p:nvPr>
            <p:custDataLst>
              <p:tags r:id="rId17"/>
            </p:custDataLst>
          </p:nvPr>
        </p:nvSpPr>
        <p:spPr>
          <a:xfrm>
            <a:off x="9083637" y="1676506"/>
            <a:ext cx="1944451" cy="2746634"/>
          </a:xfrm>
          <a:prstGeom prst="roundRect">
            <a:avLst/>
          </a:prstGeom>
          <a:solidFill>
            <a:srgbClr val="69A35B">
              <a:lumMod val="20000"/>
              <a:lumOff val="80000"/>
            </a:srgbClr>
          </a:solidFill>
          <a:ln w="38100">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fontAlgn="auto">
              <a:lnSpc>
                <a:spcPct val="150000"/>
              </a:lnSpc>
            </a:pPr>
            <a:r>
              <a:rPr lang="zh-CN" altLang="en-US" sz="2800" b="1" spc="150">
                <a:solidFill>
                  <a:srgbClr val="000000">
                    <a:lumMod val="75000"/>
                    <a:lumOff val="25000"/>
                  </a:srgbClr>
                </a:solidFill>
                <a:latin typeface="微软雅黑" panose="020B0503020204020204" pitchFamily="34" charset="-122"/>
                <a:ea typeface="微软雅黑" panose="020B0503020204020204" pitchFamily="34" charset="-122"/>
              </a:rPr>
              <a:t>继续深入开展专项治理工作</a:t>
            </a:r>
            <a:endParaRPr lang="zh-CN" altLang="en-US" spc="150">
              <a:solidFill>
                <a:srgbClr val="000000">
                  <a:lumMod val="75000"/>
                  <a:lumOff val="25000"/>
                </a:srgbClr>
              </a:solidFill>
              <a:latin typeface="微软雅黑" panose="020B0503020204020204" pitchFamily="34" charset="-122"/>
              <a:ea typeface="微软雅黑" panose="020B0503020204020204" pitchFamily="34" charset="-122"/>
            </a:endParaRPr>
          </a:p>
        </p:txBody>
      </p:sp>
      <p:sp>
        <p:nvSpPr>
          <p:cNvPr id="39" name="泪滴形 38"/>
          <p:cNvSpPr/>
          <p:nvPr>
            <p:custDataLst>
              <p:tags r:id="rId18"/>
            </p:custDataLst>
          </p:nvPr>
        </p:nvSpPr>
        <p:spPr>
          <a:xfrm rot="8100000">
            <a:off x="9776018" y="4139824"/>
            <a:ext cx="569048" cy="569048"/>
          </a:xfrm>
          <a:prstGeom prst="teardrop">
            <a:avLst>
              <a:gd name="adj" fmla="val 125412"/>
            </a:avLst>
          </a:prstGeom>
          <a:solidFill>
            <a:srgbClr val="69A35B"/>
          </a:solidFill>
          <a:ln w="38100">
            <a:solidFill>
              <a:sysClr val="window" lastClr="FFFFFF">
                <a:lumMod val="95000"/>
              </a:sys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40" name="椭圆 39"/>
          <p:cNvSpPr/>
          <p:nvPr>
            <p:custDataLst>
              <p:tags r:id="rId19"/>
            </p:custDataLst>
          </p:nvPr>
        </p:nvSpPr>
        <p:spPr>
          <a:xfrm rot="8100000">
            <a:off x="9908086" y="4271893"/>
            <a:ext cx="295552" cy="295552"/>
          </a:xfrm>
          <a:prstGeom prst="ellipse">
            <a:avLst/>
          </a:prstGeom>
          <a:solidFill>
            <a:sysClr val="window" lastClr="FFFFFF">
              <a:lumMod val="95000"/>
            </a:sysClr>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67500" lnSpcReduction="20000"/>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41" name="椭圆 40"/>
          <p:cNvSpPr/>
          <p:nvPr>
            <p:custDataLst>
              <p:tags r:id="rId20"/>
            </p:custDataLst>
          </p:nvPr>
        </p:nvSpPr>
        <p:spPr>
          <a:xfrm>
            <a:off x="10002622" y="4984373"/>
            <a:ext cx="115840" cy="115840"/>
          </a:xfrm>
          <a:prstGeom prst="ellipse">
            <a:avLst/>
          </a:prstGeom>
          <a:solidFill>
            <a:sysClr val="window" lastClr="FFFFFF">
              <a:lumMod val="95000"/>
            </a:sysClr>
          </a:solidFill>
          <a:ln w="38100">
            <a:solidFill>
              <a:srgbClr val="000000">
                <a:lumMod val="50000"/>
                <a:lumOff val="50000"/>
              </a:srgbClr>
            </a:solid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lstStyle/>
          <a:p>
            <a:pPr algn="ctr"/>
            <a:endParaRPr lang="zh-CN" altLang="en-US" sz="1400">
              <a:latin typeface="微软雅黑" panose="020B0503020204020204" pitchFamily="34" charset="-122"/>
              <a:ea typeface="微软雅黑" panose="020B0503020204020204" pitchFamily="34" charset="-122"/>
            </a:endParaRPr>
          </a:p>
        </p:txBody>
      </p:sp>
      <p:sp>
        <p:nvSpPr>
          <p:cNvPr id="51" name="文本框 50"/>
          <p:cNvSpPr txBox="1"/>
          <p:nvPr>
            <p:custDataLst>
              <p:tags r:id="rId21"/>
            </p:custDataLst>
          </p:nvPr>
        </p:nvSpPr>
        <p:spPr>
          <a:xfrm>
            <a:off x="9025978" y="5438108"/>
            <a:ext cx="2072292" cy="861775"/>
          </a:xfrm>
          <a:prstGeom prst="rect">
            <a:avLst/>
          </a:prstGeom>
          <a:noFill/>
        </p:spPr>
        <p:txBody>
          <a:bodyPr wrap="square" rtlCol="0">
            <a:normAutofit/>
          </a:bodyPr>
          <a:lstStyle/>
          <a:p>
            <a:pPr algn="ctr">
              <a:buClrTx/>
              <a:buSzTx/>
              <a:buFontTx/>
            </a:pPr>
            <a:r>
              <a:rPr lang="zh-CN" altLang="en-US" sz="3200" b="1" spc="300">
                <a:solidFill>
                  <a:srgbClr val="000000">
                    <a:lumMod val="75000"/>
                    <a:lumOff val="25000"/>
                  </a:srgbClr>
                </a:solidFill>
                <a:latin typeface="微软雅黑" panose="020B0503020204020204" pitchFamily="34" charset="-122"/>
                <a:ea typeface="微软雅黑" panose="020B0503020204020204" pitchFamily="34" charset="-122"/>
              </a:rPr>
              <a:t>2019年</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5.2.6"/>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a*1_1_1"/>
  <p:tag name="KSO_WM_UNIT_TYPE" val="m_h_a"/>
  <p:tag name="KSO_WM_UNIT_INDEX" val="1_1_1"/>
  <p:tag name="KSO_WM_UNIT_LAYERLEVEL" val="1_1_1"/>
  <p:tag name="KSO_WM_UNIT_VALUE" val="16"/>
  <p:tag name="KSO_WM_UNIT_HIGHLIGHT" val="0"/>
  <p:tag name="KSO_WM_UNIT_COMPATIBLE" val="0"/>
  <p:tag name="KSO_WM_DIAGRAM_GROUP_CODE" val="m1-1"/>
  <p:tag name="KSO_WM_UNIT_ISCONTENTSTITLE" val="0"/>
  <p:tag name="KSO_WM_UNIT_NOCLEAR" val="0"/>
  <p:tag name="KSO_WM_UNIT_DIAGRAM_ISNUMVISUAL" val="0"/>
  <p:tag name="KSO_WM_UNIT_DIAGRAM_ISREFERUNIT" val="0"/>
  <p:tag name="KSO_WM_UNIT_PRESET_TEXT" val="添加标题"/>
  <p:tag name="KSO_WM_UNIT_TEXT_FILL_FORE_SCHEMECOLOR_INDEX" val="13"/>
  <p:tag name="KSO_WM_UNIT_TEXT_FILL_TYPE" val="1"/>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f*1_2_1"/>
  <p:tag name="KSO_WM_UNIT_TYPE" val="m_h_f"/>
  <p:tag name="KSO_WM_UNIT_INDEX" val="1_2_1"/>
  <p:tag name="KSO_WM_UNIT_LAYERLEVEL" val="1_1_1"/>
  <p:tag name="KSO_WM_UNIT_VALUE" val="63"/>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
  <p:tag name="KSO_WM_UNIT_FILL_FORE_SCHEMECOLOR_INDEX" val="6"/>
  <p:tag name="KSO_WM_UNIT_FILL_TYPE" val="1"/>
  <p:tag name="KSO_WM_UNIT_TEXT_FILL_FORE_SCHEMECOLOR_INDEX" val="13"/>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2_3"/>
  <p:tag name="KSO_WM_UNIT_TYPE" val="m_h_i"/>
  <p:tag name="KSO_WM_UNIT_INDEX" val="1_2_3"/>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2_2"/>
  <p:tag name="KSO_WM_UNIT_TYPE" val="m_h_i"/>
  <p:tag name="KSO_WM_UNIT_INDEX" val="1_2_2"/>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2_1"/>
  <p:tag name="KSO_WM_UNIT_TYPE" val="m_h_i"/>
  <p:tag name="KSO_WM_UNIT_INDEX" val="1_2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a*1_2_1"/>
  <p:tag name="KSO_WM_UNIT_TYPE" val="m_h_a"/>
  <p:tag name="KSO_WM_UNIT_INDEX" val="1_2_1"/>
  <p:tag name="KSO_WM_UNIT_LAYERLEVEL" val="1_1_1"/>
  <p:tag name="KSO_WM_UNIT_VALUE" val="16"/>
  <p:tag name="KSO_WM_UNIT_HIGHLIGHT" val="0"/>
  <p:tag name="KSO_WM_UNIT_COMPATIBLE" val="0"/>
  <p:tag name="KSO_WM_DIAGRAM_GROUP_CODE" val="m1-1"/>
  <p:tag name="KSO_WM_UNIT_ISCONTENTSTITLE" val="0"/>
  <p:tag name="KSO_WM_UNIT_NOCLEAR" val="0"/>
  <p:tag name="KSO_WM_UNIT_DIAGRAM_ISNUMVISUAL" val="0"/>
  <p:tag name="KSO_WM_UNIT_DIAGRAM_ISREFERUNIT" val="0"/>
  <p:tag name="KSO_WM_UNIT_PRESET_TEXT" val="添加标题"/>
  <p:tag name="KSO_WM_UNIT_TEXT_FILL_FORE_SCHEMECOLOR_INDEX" val="13"/>
  <p:tag name="KSO_WM_UNIT_TEXT_FILL_TYPE" val="1"/>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f*1_3_1"/>
  <p:tag name="KSO_WM_UNIT_TYPE" val="m_h_f"/>
  <p:tag name="KSO_WM_UNIT_INDEX" val="1_3_1"/>
  <p:tag name="KSO_WM_UNIT_LAYERLEVEL" val="1_1_1"/>
  <p:tag name="KSO_WM_UNIT_VALUE" val="63"/>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
  <p:tag name="KSO_WM_UNIT_FILL_FORE_SCHEMECOLOR_INDEX" val="7"/>
  <p:tag name="KSO_WM_UNIT_FILL_TYPE" val="1"/>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3_2"/>
  <p:tag name="KSO_WM_UNIT_TYPE" val="m_h_i"/>
  <p:tag name="KSO_WM_UNIT_INDEX" val="1_3_2"/>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7"/>
  <p:tag name="KSO_WM_UNIT_FILL_TYPE" val="1"/>
  <p:tag name="KSO_WM_UNIT_LINE_FORE_SCHEMECOLOR_INDEX" val="14"/>
  <p:tag name="KSO_WM_UNIT_LINE_FILL_TYPE" val="2"/>
  <p:tag name="KSO_WM_UNIT_TEXT_FILL_FORE_SCHEMECOLOR_INDEX" val="2"/>
  <p:tag name="KSO_WM_UNIT_TEXT_FILL_TYPE" val="1"/>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3_1"/>
  <p:tag name="KSO_WM_UNIT_TYPE" val="m_h_i"/>
  <p:tag name="KSO_WM_UNIT_INDEX" val="1_3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3_3"/>
  <p:tag name="KSO_WM_UNIT_TYPE" val="m_h_i"/>
  <p:tag name="KSO_WM_UNIT_INDEX" val="1_3_3"/>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a*1_3_1"/>
  <p:tag name="KSO_WM_UNIT_TYPE" val="m_h_a"/>
  <p:tag name="KSO_WM_UNIT_INDEX" val="1_3_1"/>
  <p:tag name="KSO_WM_UNIT_LAYERLEVEL" val="1_1_1"/>
  <p:tag name="KSO_WM_UNIT_VALUE" val="16"/>
  <p:tag name="KSO_WM_UNIT_HIGHLIGHT" val="0"/>
  <p:tag name="KSO_WM_UNIT_COMPATIBLE" val="0"/>
  <p:tag name="KSO_WM_DIAGRAM_GROUP_CODE" val="m1-1"/>
  <p:tag name="KSO_WM_UNIT_ISCONTENTSTITLE" val="0"/>
  <p:tag name="KSO_WM_UNIT_NOCLEAR" val="0"/>
  <p:tag name="KSO_WM_UNIT_DIAGRAM_ISNUMVISUAL" val="0"/>
  <p:tag name="KSO_WM_UNIT_DIAGRAM_ISREFERUNIT" val="0"/>
  <p:tag name="KSO_WM_UNIT_PRESET_TEXT" val="添加标题"/>
  <p:tag name="KSO_WM_UNIT_TEXT_FILL_FORE_SCHEMECOLOR_INDEX" val="13"/>
  <p:tag name="KSO_WM_UNIT_TEXT_FILL_TYPE"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f*1_4_1"/>
  <p:tag name="KSO_WM_UNIT_TYPE" val="m_h_f"/>
  <p:tag name="KSO_WM_UNIT_INDEX" val="1_4_1"/>
  <p:tag name="KSO_WM_UNIT_LAYERLEVEL" val="1_1_1"/>
  <p:tag name="KSO_WM_UNIT_VALUE" val="63"/>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
  <p:tag name="KSO_WM_UNIT_FILL_FORE_SCHEMECOLOR_INDEX" val="8"/>
  <p:tag name="KSO_WM_UNIT_FILL_TYPE" val="1"/>
  <p:tag name="KSO_WM_UNIT_TEXT_FILL_FORE_SCHEMECOLOR_INDEX" val="13"/>
  <p:tag name="KSO_WM_UNIT_TEXT_FILL_TYPE" val="1"/>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4_3"/>
  <p:tag name="KSO_WM_UNIT_TYPE" val="m_h_i"/>
  <p:tag name="KSO_WM_UNIT_INDEX" val="1_4_3"/>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8"/>
  <p:tag name="KSO_WM_UNIT_FILL_TYPE" val="1"/>
  <p:tag name="KSO_WM_UNIT_LINE_FORE_SCHEMECOLOR_INDEX" val="14"/>
  <p:tag name="KSO_WM_UNIT_LINE_FILL_TYPE" val="2"/>
  <p:tag name="KSO_WM_UNIT_TEXT_FILL_FORE_SCHEMECOLOR_INDEX" val="2"/>
  <p:tag name="KSO_WM_UNIT_TEXT_FILL_TYPE" val="1"/>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4_2"/>
  <p:tag name="KSO_WM_UNIT_TYPE" val="m_h_i"/>
  <p:tag name="KSO_WM_UNIT_INDEX" val="1_4_2"/>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4_1"/>
  <p:tag name="KSO_WM_UNIT_TYPE" val="m_h_i"/>
  <p:tag name="KSO_WM_UNIT_INDEX" val="1_4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a*1_4_1"/>
  <p:tag name="KSO_WM_UNIT_TYPE" val="m_h_a"/>
  <p:tag name="KSO_WM_UNIT_INDEX" val="1_4_1"/>
  <p:tag name="KSO_WM_UNIT_LAYERLEVEL" val="1_1_1"/>
  <p:tag name="KSO_WM_UNIT_VALUE" val="16"/>
  <p:tag name="KSO_WM_UNIT_HIGHLIGHT" val="0"/>
  <p:tag name="KSO_WM_UNIT_COMPATIBLE" val="0"/>
  <p:tag name="KSO_WM_DIAGRAM_GROUP_CODE" val="m1-1"/>
  <p:tag name="KSO_WM_UNIT_ISCONTENTSTITLE" val="0"/>
  <p:tag name="KSO_WM_UNIT_NOCLEAR" val="0"/>
  <p:tag name="KSO_WM_UNIT_DIAGRAM_ISNUMVISUAL" val="0"/>
  <p:tag name="KSO_WM_UNIT_DIAGRAM_ISREFERUNIT" val="0"/>
  <p:tag name="KSO_WM_UNIT_PRESET_TEXT" val="添加标题"/>
  <p:tag name="KSO_WM_UNIT_TEXT_FILL_FORE_SCHEMECOLOR_INDEX" val="13"/>
  <p:tag name="KSO_WM_UNIT_TEXT_FILL_TYPE" val="1"/>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i"/>
  <p:tag name="KSO_WM_UNIT_INDEX" val="1_1"/>
  <p:tag name="KSO_WM_UNIT_LAYERLEVEL" val="1_1"/>
  <p:tag name="KSO_WM_UNIT_ID" val="diagram20174700_5*l_i*1_1"/>
  <p:tag name="KSO_WM_DIAGRAM_GROUP_CODE" val="l1-1"/>
  <p:tag name="KSO_WM_UNIT_FILL_FORE_SCHEMECOLOR_INDEX" val="8"/>
  <p:tag name="KSO_WM_UNIT_FILL_TYPE" val="1"/>
  <p:tag name="KSO_WM_UNIT_TEXT_FILL_FORE_SCHEMECOLOR_INDEX" val="2"/>
  <p:tag name="KSO_WM_UNIT_TEXT_FILL_TYPE"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i"/>
  <p:tag name="KSO_WM_UNIT_INDEX" val="1_2"/>
  <p:tag name="KSO_WM_UNIT_LAYERLEVEL" val="1_1"/>
  <p:tag name="KSO_WM_UNIT_ID" val="diagram20174700_5*l_i*1_2"/>
  <p:tag name="KSO_WM_DIAGRAM_GROUP_CODE" val="l1-1"/>
  <p:tag name="KSO_WM_UNIT_FILL_FORE_SCHEMECOLOR_INDEX" val="7"/>
  <p:tag name="KSO_WM_UNIT_FILL_TYPE" val="1"/>
  <p:tag name="KSO_WM_UNIT_TEXT_FILL_FORE_SCHEMECOLOR_INDEX" val="2"/>
  <p:tag name="KSO_WM_UNIT_TEXT_FILL_TYPE" val="1"/>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i"/>
  <p:tag name="KSO_WM_UNIT_INDEX" val="1_3"/>
  <p:tag name="KSO_WM_UNIT_LAYERLEVEL" val="1_1"/>
  <p:tag name="KSO_WM_UNIT_ID" val="diagram20174700_5*l_i*1_3"/>
  <p:tag name="KSO_WM_DIAGRAM_GROUP_CODE" val="l1-1"/>
  <p:tag name="KSO_WM_UNIT_FILL_FORE_SCHEMECOLOR_INDEX" val="5"/>
  <p:tag name="KSO_WM_UNIT_FILL_TYPE" val="1"/>
  <p:tag name="KSO_WM_UNIT_TEXT_FILL_FORE_SCHEMECOLOR_INDEX" val="2"/>
  <p:tag name="KSO_WM_UNIT_TEXT_FILL_TYPE" val="1"/>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i"/>
  <p:tag name="KSO_WM_UNIT_INDEX" val="1_4"/>
  <p:tag name="KSO_WM_UNIT_LAYERLEVEL" val="1_1"/>
  <p:tag name="KSO_WM_UNIT_ID" val="diagram20174700_5*l_i*1_4"/>
  <p:tag name="KSO_WM_DIAGRAM_GROUP_CODE" val="l1-1"/>
  <p:tag name="KSO_WM_UNIT_FILL_FORE_SCHEMECOLOR_INDEX" val="6"/>
  <p:tag name="KSO_WM_UNIT_FILL_TYPE" val="1"/>
  <p:tag name="KSO_WM_UNIT_TEXT_FILL_FORE_SCHEMECOLOR_INDEX" val="2"/>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f"/>
  <p:tag name="KSO_WM_UNIT_INDEX" val="1_1_1"/>
  <p:tag name="KSO_WM_UNIT_LAYERLEVEL" val="1_1_1"/>
  <p:tag name="KSO_WM_UNIT_VALUE" val="42"/>
  <p:tag name="KSO_WM_UNIT_HIGHLIGHT" val="0"/>
  <p:tag name="KSO_WM_UNIT_COMPATIBLE" val="0"/>
  <p:tag name="KSO_WM_UNIT_CLEAR" val="0"/>
  <p:tag name="KSO_WM_UNIT_PRESET_TEXT_INDEX" val="4"/>
  <p:tag name="KSO_WM_UNIT_PRESET_TEXT_LEN" val="65"/>
  <p:tag name="KSO_WM_UNIT_ID" val="diagram20174700_5*l_h_f*1_1_1"/>
  <p:tag name="KSO_WM_DIAGRAM_GROUP_CODE" val="l1-1"/>
  <p:tag name="KSO_WM_UNIT_TEXT_FILL_FORE_SCHEMECOLOR_INDEX" val="14"/>
  <p:tag name="KSO_WM_UNIT_TEXT_FILL_TYPE" val="1"/>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f"/>
  <p:tag name="KSO_WM_UNIT_INDEX" val="1_2_1"/>
  <p:tag name="KSO_WM_UNIT_LAYERLEVEL" val="1_1_1"/>
  <p:tag name="KSO_WM_UNIT_VALUE" val="26"/>
  <p:tag name="KSO_WM_UNIT_HIGHLIGHT" val="0"/>
  <p:tag name="KSO_WM_UNIT_COMPATIBLE" val="0"/>
  <p:tag name="KSO_WM_UNIT_CLEAR" val="0"/>
  <p:tag name="KSO_WM_UNIT_PRESET_TEXT_INDEX" val="4"/>
  <p:tag name="KSO_WM_UNIT_PRESET_TEXT_LEN" val="56"/>
  <p:tag name="KSO_WM_UNIT_ID" val="diagram20174700_5*l_h_f*1_2_1"/>
  <p:tag name="KSO_WM_DIAGRAM_GROUP_CODE" val="l1-1"/>
  <p:tag name="KSO_WM_UNIT_TEXT_FILL_FORE_SCHEMECOLOR_INDEX" val="14"/>
  <p:tag name="KSO_WM_UNIT_TEXT_FILL_TYPE" val="1"/>
</p:tagLst>
</file>

<file path=ppt/tags/tag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f"/>
  <p:tag name="KSO_WM_UNIT_INDEX" val="1_3_1"/>
  <p:tag name="KSO_WM_UNIT_LAYERLEVEL" val="1_1_1"/>
  <p:tag name="KSO_WM_UNIT_VALUE" val="26"/>
  <p:tag name="KSO_WM_UNIT_HIGHLIGHT" val="0"/>
  <p:tag name="KSO_WM_UNIT_COMPATIBLE" val="0"/>
  <p:tag name="KSO_WM_UNIT_CLEAR" val="0"/>
  <p:tag name="KSO_WM_UNIT_PRESET_TEXT_INDEX" val="4"/>
  <p:tag name="KSO_WM_UNIT_PRESET_TEXT_LEN" val="56"/>
  <p:tag name="KSO_WM_UNIT_ID" val="diagram20174700_5*l_h_f*1_3_1"/>
  <p:tag name="KSO_WM_DIAGRAM_GROUP_CODE" val="l1-1"/>
  <p:tag name="KSO_WM_UNIT_TEXT_FILL_FORE_SCHEMECOLOR_INDEX" val="14"/>
  <p:tag name="KSO_WM_UNIT_TEXT_FILL_TYPE"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f"/>
  <p:tag name="KSO_WM_UNIT_INDEX" val="1_4_1"/>
  <p:tag name="KSO_WM_UNIT_LAYERLEVEL" val="1_1_1"/>
  <p:tag name="KSO_WM_UNIT_VALUE" val="38"/>
  <p:tag name="KSO_WM_UNIT_HIGHLIGHT" val="0"/>
  <p:tag name="KSO_WM_UNIT_COMPATIBLE" val="0"/>
  <p:tag name="KSO_WM_UNIT_CLEAR" val="0"/>
  <p:tag name="KSO_WM_UNIT_PRESET_TEXT_INDEX" val="4"/>
  <p:tag name="KSO_WM_UNIT_PRESET_TEXT_LEN" val="56"/>
  <p:tag name="KSO_WM_UNIT_ID" val="diagram20174700_5*l_h_f*1_4_1"/>
  <p:tag name="KSO_WM_DIAGRAM_GROUP_CODE" val="l1-1"/>
  <p:tag name="KSO_WM_UNIT_TEXT_FILL_FORE_SCHEMECOLOR_INDEX" val="14"/>
  <p:tag name="KSO_WM_UNIT_TEXT_FILL_TYPE" val="1"/>
</p:tagLst>
</file>

<file path=ppt/tags/tag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i"/>
  <p:tag name="KSO_WM_UNIT_INDEX" val="1_9"/>
  <p:tag name="KSO_WM_UNIT_LAYERLEVEL" val="1_1"/>
  <p:tag name="KSO_WM_UNIT_ID" val="diagram20174700_5*l_i*1_9"/>
  <p:tag name="KSO_WM_DIAGRAM_GROUP_CODE" val="l1-1"/>
  <p:tag name="KSO_WM_UNIT_FILL_FORE_SCHEMECOLOR_INDEX" val="9"/>
  <p:tag name="KSO_WM_UNIT_FILL_TYPE" val="1"/>
  <p:tag name="KSO_WM_UNIT_TEXT_FILL_FORE_SCHEMECOLOR_INDEX" val="2"/>
  <p:tag name="KSO_WM_UNIT_TEXT_FILL_TYPE" val="1"/>
</p:tagLst>
</file>

<file path=ppt/tags/tag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20174700"/>
  <p:tag name="KSO_WM_UNIT_TYPE" val="l_h_f"/>
  <p:tag name="KSO_WM_UNIT_INDEX" val="1_5_1"/>
  <p:tag name="KSO_WM_UNIT_LAYERLEVEL" val="1_1_1"/>
  <p:tag name="KSO_WM_UNIT_VALUE" val="42"/>
  <p:tag name="KSO_WM_UNIT_HIGHLIGHT" val="0"/>
  <p:tag name="KSO_WM_UNIT_COMPATIBLE" val="0"/>
  <p:tag name="KSO_WM_UNIT_CLEAR" val="0"/>
  <p:tag name="KSO_WM_UNIT_PRESET_TEXT_INDEX" val="4"/>
  <p:tag name="KSO_WM_UNIT_PRESET_TEXT_LEN" val="56"/>
  <p:tag name="KSO_WM_UNIT_ID" val="diagram20174700_5*l_h_f*1_5_1"/>
  <p:tag name="KSO_WM_DIAGRAM_GROUP_CODE" val="l1-1"/>
  <p:tag name="KSO_WM_UNIT_TEXT_FILL_FORE_SCHEMECOLOR_INDEX" val="14"/>
  <p:tag name="KSO_WM_UNIT_TEXT_FILL_TYPE" val="1"/>
</p:tagLst>
</file>

<file path=ppt/tags/tag36.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37.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38.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39.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4.xml><?xml version="1.0" encoding="utf-8"?>
<p:tagLst xmlns:a="http://schemas.openxmlformats.org/drawingml/2006/main" xmlns:r="http://schemas.openxmlformats.org/officeDocument/2006/relationships" xmlns:p="http://schemas.openxmlformats.org/presentationml/2006/main">
  <p:tag name="KSO_WM_SLIDE_MODEL_TYPE" val="timeline"/>
</p:tagLst>
</file>

<file path=ppt/tags/tag40.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41.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42.xml><?xml version="1.0" encoding="utf-8"?>
<p:tagLst xmlns:a="http://schemas.openxmlformats.org/drawingml/2006/main" xmlns:r="http://schemas.openxmlformats.org/officeDocument/2006/relationships" xmlns:p="http://schemas.openxmlformats.org/presentationml/2006/main">
  <p:tag name="KSO_WM_SLIDE_ITEM_CNT" val="5"/>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i*1_1"/>
  <p:tag name="KSO_WM_UNIT_TYPE" val="m_i"/>
  <p:tag name="KSO_WM_UNIT_INDEX" val="1_1"/>
  <p:tag name="KSO_WM_UNIT_LAYERLEVEL" val="1_1"/>
  <p:tag name="KSO_WM_DIAGRAM_GROUP_CODE" val="m1-1"/>
  <p:tag name="KSO_WM_UNIT_HIGHLIGHT" val="0"/>
  <p:tag name="KSO_WM_UNIT_COMPATIBLE" val="0"/>
  <p:tag name="KSO_WM_UNIT_DIAGRAM_ISNUMVISUAL" val="0"/>
  <p:tag name="KSO_WM_UNIT_DIAGRAM_ISREFERUNIT" val="0"/>
  <p:tag name="KSO_WM_UNIT_LINE_FORE_SCHEMECOLOR_INDEX" val="13"/>
  <p:tag name="KSO_WM_UNIT_LINE_FILL_TYPE" val="2"/>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f*1_1_1"/>
  <p:tag name="KSO_WM_UNIT_TYPE" val="m_h_f"/>
  <p:tag name="KSO_WM_UNIT_INDEX" val="1_1_1"/>
  <p:tag name="KSO_WM_UNIT_LAYERLEVEL" val="1_1_1"/>
  <p:tag name="KSO_WM_UNIT_VALUE" val="63"/>
  <p:tag name="KSO_WM_UNIT_HIGHLIGHT" val="0"/>
  <p:tag name="KSO_WM_UNIT_COMPATIBLE" val="0"/>
  <p:tag name="KSO_WM_DIAGRAM_GROUP_CODE" val="m1-1"/>
  <p:tag name="KSO_WM_UNIT_NOCLEAR" val="0"/>
  <p:tag name="KSO_WM_UNIT_DIAGRAM_ISNUMVISUAL" val="0"/>
  <p:tag name="KSO_WM_UNIT_DIAGRAM_ISREFERUNIT" val="0"/>
  <p:tag name="KSO_WM_UNIT_PRESET_TEXT" val="单击此处添加文本具体内容"/>
  <p:tag name="KSO_WM_UNIT_FILL_FORE_SCHEMECOLOR_INDEX" val="5"/>
  <p:tag name="KSO_WM_UNIT_FILL_TYPE" val="1"/>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1_3"/>
  <p:tag name="KSO_WM_UNIT_TYPE" val="m_h_i"/>
  <p:tag name="KSO_WM_UNIT_INDEX" val="1_1_3"/>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1_2"/>
  <p:tag name="KSO_WM_UNIT_TYPE" val="m_h_i"/>
  <p:tag name="KSO_WM_UNIT_INDEX" val="1_1_2"/>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2"/>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diagram"/>
  <p:tag name="KSO_WM_TEMPLATE_INDEX" val="160433"/>
  <p:tag name="KSO_WM_UNIT_ID" val="diagram160433_3*m_h_i*1_1_1"/>
  <p:tag name="KSO_WM_UNIT_TYPE" val="m_h_i"/>
  <p:tag name="KSO_WM_UNIT_INDEX" val="1_1_1"/>
  <p:tag name="KSO_WM_UNIT_LAYERLEVEL" val="1_1_1"/>
  <p:tag name="KSO_WM_DIAGRAM_GROUP_CODE" val="m1-1"/>
  <p:tag name="KSO_WM_UNIT_HIGHLIGHT" val="0"/>
  <p:tag name="KSO_WM_UNIT_COMPATIBLE" val="0"/>
  <p:tag name="KSO_WM_UNIT_DIAGRAM_ISNUMVISUAL" val="0"/>
  <p:tag name="KSO_WM_UNIT_DIAGRAM_ISREFERUNIT" val="0"/>
  <p:tag name="KSO_WM_UNIT_FILL_FORE_SCHEMECOLOR_INDEX" val="14"/>
  <p:tag name="KSO_WM_UNIT_FILL_TYPE" val="1"/>
  <p:tag name="KSO_WM_UNIT_LINE_FORE_SCHEMECOLOR_INDEX" val="13"/>
  <p:tag name="KSO_WM_UNIT_LINE_FILL_TYPE" val="2"/>
  <p:tag name="KSO_WM_UNIT_TEXT_FILL_FORE_SCHEMECOLOR_INDEX" val="2"/>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k5uc0wt">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1682</Words>
  <Application>Microsoft Office PowerPoint</Application>
  <PresentationFormat>自定义</PresentationFormat>
  <Paragraphs>185</Paragraphs>
  <Slides>37</Slides>
  <Notes>1</Notes>
  <HiddenSlides>0</HiddenSlides>
  <MMClips>0</MMClips>
  <ScaleCrop>false</ScaleCrop>
  <HeadingPairs>
    <vt:vector size="4" baseType="variant">
      <vt:variant>
        <vt:lpstr>主题</vt:lpstr>
      </vt:variant>
      <vt:variant>
        <vt:i4>1</vt:i4>
      </vt:variant>
      <vt:variant>
        <vt:lpstr>幻灯片标题</vt:lpstr>
      </vt:variant>
      <vt:variant>
        <vt:i4>37</vt:i4>
      </vt:variant>
    </vt:vector>
  </HeadingPairs>
  <TitlesOfParts>
    <vt:vector size="38"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WIN10</dc:creator>
  <cp:lastModifiedBy>LZR</cp:lastModifiedBy>
  <cp:revision>46</cp:revision>
  <dcterms:created xsi:type="dcterms:W3CDTF">2019-07-04T06:02:00Z</dcterms:created>
  <dcterms:modified xsi:type="dcterms:W3CDTF">2019-07-31T23:28:25Z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2052-11.1.0.8751</vt:lpwstr>
  </property>
</Properties>
</file>