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handoutMasterIdLst>
    <p:handoutMasterId r:id="rId24"/>
  </p:handoutMasterIdLst>
  <p:sldIdLst>
    <p:sldId id="256" r:id="rId4"/>
    <p:sldId id="257" r:id="rId6"/>
    <p:sldId id="259" r:id="rId7"/>
    <p:sldId id="307" r:id="rId8"/>
    <p:sldId id="313" r:id="rId9"/>
    <p:sldId id="332" r:id="rId10"/>
    <p:sldId id="306" r:id="rId11"/>
    <p:sldId id="333" r:id="rId12"/>
    <p:sldId id="335" r:id="rId13"/>
    <p:sldId id="336" r:id="rId14"/>
    <p:sldId id="338" r:id="rId15"/>
    <p:sldId id="340" r:id="rId16"/>
    <p:sldId id="341" r:id="rId17"/>
    <p:sldId id="346" r:id="rId18"/>
    <p:sldId id="343" r:id="rId19"/>
    <p:sldId id="310" r:id="rId20"/>
    <p:sldId id="345" r:id="rId21"/>
    <p:sldId id="322" r:id="rId22"/>
    <p:sldId id="263" r:id="rId23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等线" panose="02010600030101010101" charset="-122"/>
        <a:ea typeface="等线" panose="02010600030101010101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8320"/>
  </p:normalViewPr>
  <p:slideViewPr>
    <p:cSldViewPr snapToGrid="0" showGuides="1">
      <p:cViewPr varScale="1">
        <p:scale>
          <a:sx n="60" d="100"/>
          <a:sy n="60" d="100"/>
        </p:scale>
        <p:origin x="884" y="56"/>
      </p:cViewPr>
      <p:guideLst>
        <p:guide orient="horz" pos="2160"/>
        <p:guide pos="29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CB705BFC-138A-4582-88D2-A07C6815F35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二级</a:t>
            </a:r>
            <a:endParaRPr lang="zh-CN" altLang="en-US"/>
          </a:p>
          <a:p>
            <a:pPr lvl="2" indent="0"/>
            <a:r>
              <a:rPr lang="zh-CN" altLang="en-US"/>
              <a:t>三级</a:t>
            </a:r>
            <a:endParaRPr lang="zh-CN" altLang="en-US"/>
          </a:p>
          <a:p>
            <a:pPr lvl="3" indent="0"/>
            <a:r>
              <a:rPr lang="zh-CN" altLang="en-US"/>
              <a:t>四级</a:t>
            </a:r>
            <a:endParaRPr lang="zh-CN" altLang="en-US"/>
          </a:p>
          <a:p>
            <a:pPr lvl="4" indent="0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15CF71E2-225C-442D-843A-839F4B6DC37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12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512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355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>
                <a:latin typeface="等线" panose="02010600030101010101" charset="-122"/>
                <a:cs typeface="等线" panose="02010600030101010101" charset="-122"/>
              </a:rPr>
            </a:fld>
            <a:endParaRPr lang="zh-CN" altLang="en-US" sz="120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560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>
                <a:latin typeface="等线" panose="02010600030101010101" charset="-122"/>
                <a:cs typeface="等线" panose="02010600030101010101" charset="-122"/>
              </a:rPr>
            </a:fld>
            <a:endParaRPr lang="zh-CN" altLang="en-US" sz="120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765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>
                <a:latin typeface="等线" panose="02010600030101010101" charset="-122"/>
                <a:cs typeface="等线" panose="02010600030101010101" charset="-122"/>
              </a:rPr>
            </a:fld>
            <a:endParaRPr lang="zh-CN" altLang="en-US" sz="120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969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>
                <a:latin typeface="等线" panose="02010600030101010101" charset="-122"/>
                <a:cs typeface="等线" panose="02010600030101010101" charset="-122"/>
              </a:rPr>
            </a:fld>
            <a:endParaRPr lang="zh-CN" altLang="en-US" sz="120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17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>
                <a:latin typeface="等线" panose="02010600030101010101" charset="-122"/>
                <a:cs typeface="等线" panose="02010600030101010101" charset="-122"/>
              </a:rPr>
            </a:fld>
            <a:endParaRPr lang="zh-CN" altLang="en-US" sz="120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379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>
                <a:latin typeface="等线" panose="02010600030101010101" charset="-122"/>
                <a:cs typeface="等线" panose="02010600030101010101" charset="-122"/>
              </a:rPr>
            </a:fld>
            <a:endParaRPr lang="zh-CN" altLang="en-US" sz="120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584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789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3789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>
                <a:latin typeface="等线" panose="02010600030101010101" charset="-122"/>
                <a:cs typeface="等线" panose="02010600030101010101" charset="-122"/>
              </a:rPr>
            </a:fld>
            <a:endParaRPr lang="zh-CN" altLang="en-US" sz="120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198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419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17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717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21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921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26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1126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31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1331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536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>
                <a:latin typeface="等线" panose="02010600030101010101" charset="-122"/>
                <a:cs typeface="等线" panose="02010600030101010101" charset="-122"/>
              </a:rPr>
            </a:fld>
            <a:endParaRPr lang="zh-CN" altLang="en-US" sz="120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741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945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>
                <a:latin typeface="等线" panose="02010600030101010101" charset="-122"/>
                <a:cs typeface="等线" panose="02010600030101010101" charset="-122"/>
              </a:rPr>
            </a:fld>
            <a:endParaRPr lang="zh-CN" altLang="en-US" sz="120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>
                <a:latin typeface="等线" panose="02010600030101010101" charset="-122"/>
                <a:cs typeface="等线" panose="02010600030101010101" charset="-122"/>
              </a:rPr>
            </a:fld>
            <a:endParaRPr lang="zh-CN" altLang="en-US" sz="120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ECDE0E00-B9A0-4EF6-8F71-C488830CADF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28E85B31-FFC9-45B3-BA7B-B260DC255BE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ECDE0E00-B9A0-4EF6-8F71-C488830CADF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28E85B31-FFC9-45B3-BA7B-B260DC255BE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ECDE0E00-B9A0-4EF6-8F71-C488830CADF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28E85B31-FFC9-45B3-BA7B-B260DC255BE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ECDE0E00-B9A0-4EF6-8F71-C488830CADF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28E85B31-FFC9-45B3-BA7B-B260DC255BE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ECDE0E00-B9A0-4EF6-8F71-C488830CADF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28E85B31-FFC9-45B3-BA7B-B260DC255BE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ECDE0E00-B9A0-4EF6-8F71-C488830CADF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28E85B31-FFC9-45B3-BA7B-B260DC255BE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ECDE0E00-B9A0-4EF6-8F71-C488830CADF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28E85B31-FFC9-45B3-BA7B-B260DC255BE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ECDE0E00-B9A0-4EF6-8F71-C488830CADF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28E85B31-FFC9-45B3-BA7B-B260DC255BE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ECDE0E00-B9A0-4EF6-8F71-C488830CADF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28E85B31-FFC9-45B3-BA7B-B260DC255BE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ECDE0E00-B9A0-4EF6-8F71-C488830CADF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28E85B31-FFC9-45B3-BA7B-B260DC255BE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ECDE0E00-B9A0-4EF6-8F71-C488830CADF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28E85B31-FFC9-45B3-BA7B-B260DC255BE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ECDE0E00-B9A0-4EF6-8F71-C488830CADF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28E85B31-FFC9-45B3-BA7B-B260DC255BE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ECDE0E00-B9A0-4EF6-8F71-C488830CADF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28E85B31-FFC9-45B3-BA7B-B260DC255BE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ECDE0E00-B9A0-4EF6-8F71-C488830CADF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28E85B31-FFC9-45B3-BA7B-B260DC255BE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ECDE0E00-B9A0-4EF6-8F71-C488830CADF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28E85B31-FFC9-45B3-BA7B-B260DC255BE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ECDE0E00-B9A0-4EF6-8F71-C488830CADF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28E85B31-FFC9-45B3-BA7B-B260DC255BE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ECDE0E00-B9A0-4EF6-8F71-C488830CADF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28E85B31-FFC9-45B3-BA7B-B260DC255BE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ECDE0E00-B9A0-4EF6-8F71-C488830CADF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28E85B31-FFC9-45B3-BA7B-B260DC255BE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ECDE0E00-B9A0-4EF6-8F71-C488830CADF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28E85B31-FFC9-45B3-BA7B-B260DC255BE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ECDE0E00-B9A0-4EF6-8F71-C488830CADF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28E85B31-FFC9-45B3-BA7B-B260DC255BE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ECDE0E00-B9A0-4EF6-8F71-C488830CADF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28E85B31-FFC9-45B3-BA7B-B260DC255BE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ECDE0E00-B9A0-4EF6-8F71-C488830CADF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28E85B31-FFC9-45B3-BA7B-B260DC255BE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ECDE0E00-B9A0-4EF6-8F71-C488830CADF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28E85B31-FFC9-45B3-BA7B-B260DC255BE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ECDE0E00-B9A0-4EF6-8F71-C488830CADF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28E85B31-FFC9-45B3-BA7B-B260DC255BE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28600"/>
            <a:r>
              <a:rPr lang="zh-CN" altLang="en-US"/>
              <a:t>二级</a:t>
            </a:r>
            <a:endParaRPr lang="zh-CN" altLang="en-US"/>
          </a:p>
          <a:p>
            <a:pPr lvl="2" indent="-228600"/>
            <a:r>
              <a:rPr lang="zh-CN" altLang="en-US"/>
              <a:t>三级</a:t>
            </a:r>
            <a:endParaRPr lang="zh-CN" altLang="en-US"/>
          </a:p>
          <a:p>
            <a:pPr lvl="3" indent="-228600"/>
            <a:r>
              <a:rPr lang="zh-CN" altLang="en-US"/>
              <a:t>四级</a:t>
            </a:r>
            <a:endParaRPr lang="zh-CN" altLang="en-US"/>
          </a:p>
          <a:p>
            <a:pPr lvl="4" indent="-228600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ECDE0E00-B9A0-4EF6-8F71-C488830CADF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28E85B31-FFC9-45B3-BA7B-B260DC255BE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28600"/>
            <a:r>
              <a:rPr lang="zh-CN" altLang="en-US"/>
              <a:t>二级</a:t>
            </a:r>
            <a:endParaRPr lang="zh-CN" altLang="en-US"/>
          </a:p>
          <a:p>
            <a:pPr lvl="2" indent="-228600"/>
            <a:r>
              <a:rPr lang="zh-CN" altLang="en-US"/>
              <a:t>三级</a:t>
            </a:r>
            <a:endParaRPr lang="zh-CN" altLang="en-US"/>
          </a:p>
          <a:p>
            <a:pPr lvl="3" indent="-228600"/>
            <a:r>
              <a:rPr lang="zh-CN" altLang="en-US"/>
              <a:t>四级</a:t>
            </a:r>
            <a:endParaRPr lang="zh-CN" altLang="en-US"/>
          </a:p>
          <a:p>
            <a:pPr lvl="4" indent="-228600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ECDE0E00-B9A0-4EF6-8F71-C488830CADF6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28E85B31-FFC9-45B3-BA7B-B260DC255BE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4" Type="http://schemas.openxmlformats.org/officeDocument/2006/relationships/notesSlide" Target="../notesSlides/notesSlide12.xml"/><Relationship Id="rId23" Type="http://schemas.openxmlformats.org/officeDocument/2006/relationships/slideLayout" Target="../slideLayouts/slideLayout14.xml"/><Relationship Id="rId22" Type="http://schemas.openxmlformats.org/officeDocument/2006/relationships/tags" Target="../tags/tag23.xml"/><Relationship Id="rId21" Type="http://schemas.openxmlformats.org/officeDocument/2006/relationships/tags" Target="../tags/tag22.xml"/><Relationship Id="rId20" Type="http://schemas.openxmlformats.org/officeDocument/2006/relationships/tags" Target="../tags/tag21.xml"/><Relationship Id="rId2" Type="http://schemas.openxmlformats.org/officeDocument/2006/relationships/tags" Target="../tags/tag3.xml"/><Relationship Id="rId19" Type="http://schemas.openxmlformats.org/officeDocument/2006/relationships/tags" Target="../tags/tag20.xml"/><Relationship Id="rId18" Type="http://schemas.openxmlformats.org/officeDocument/2006/relationships/tags" Target="../tags/tag19.xml"/><Relationship Id="rId17" Type="http://schemas.openxmlformats.org/officeDocument/2006/relationships/tags" Target="../tags/tag18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8" Type="http://schemas.openxmlformats.org/officeDocument/2006/relationships/notesSlide" Target="../notesSlides/notesSlide13.xml"/><Relationship Id="rId17" Type="http://schemas.openxmlformats.org/officeDocument/2006/relationships/slideLayout" Target="../slideLayouts/slideLayout14.xml"/><Relationship Id="rId16" Type="http://schemas.openxmlformats.org/officeDocument/2006/relationships/tags" Target="../tags/tag39.xml"/><Relationship Id="rId15" Type="http://schemas.openxmlformats.org/officeDocument/2006/relationships/tags" Target="../tags/tag38.xml"/><Relationship Id="rId14" Type="http://schemas.openxmlformats.org/officeDocument/2006/relationships/tags" Target="../tags/tag37.xml"/><Relationship Id="rId13" Type="http://schemas.openxmlformats.org/officeDocument/2006/relationships/tags" Target="../tags/tag36.xml"/><Relationship Id="rId12" Type="http://schemas.openxmlformats.org/officeDocument/2006/relationships/tags" Target="../tags/tag35.xml"/><Relationship Id="rId11" Type="http://schemas.openxmlformats.org/officeDocument/2006/relationships/tags" Target="../tags/tag34.xml"/><Relationship Id="rId10" Type="http://schemas.openxmlformats.org/officeDocument/2006/relationships/tags" Target="../tags/tag33.xml"/><Relationship Id="rId1" Type="http://schemas.openxmlformats.org/officeDocument/2006/relationships/tags" Target="../tags/tag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4" Type="http://schemas.openxmlformats.org/officeDocument/2006/relationships/notesSlide" Target="../notesSlides/notesSlide17.xml"/><Relationship Id="rId13" Type="http://schemas.openxmlformats.org/officeDocument/2006/relationships/slideLayout" Target="../slideLayouts/slideLayout14.xml"/><Relationship Id="rId12" Type="http://schemas.openxmlformats.org/officeDocument/2006/relationships/tags" Target="../tags/tag51.xml"/><Relationship Id="rId11" Type="http://schemas.openxmlformats.org/officeDocument/2006/relationships/tags" Target="../tags/tag50.xml"/><Relationship Id="rId10" Type="http://schemas.openxmlformats.org/officeDocument/2006/relationships/tags" Target="../tags/tag49.xml"/><Relationship Id="rId1" Type="http://schemas.openxmlformats.org/officeDocument/2006/relationships/tags" Target="../tags/tag4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grpSp>
        <p:nvGrpSpPr>
          <p:cNvPr id="2" name="组合 1"/>
          <p:cNvGrpSpPr/>
          <p:nvPr/>
        </p:nvGrpSpPr>
        <p:grpSpPr>
          <a:xfrm>
            <a:off x="614680" y="1206500"/>
            <a:ext cx="11122025" cy="3997278"/>
            <a:chOff x="809551" y="1277183"/>
            <a:chExt cx="10587909" cy="3077615"/>
          </a:xfrm>
        </p:grpSpPr>
        <p:sp>
          <p:nvSpPr>
            <p:cNvPr id="4099" name="文本框 4"/>
            <p:cNvSpPr txBox="1"/>
            <p:nvPr/>
          </p:nvSpPr>
          <p:spPr>
            <a:xfrm>
              <a:off x="809551" y="1277183"/>
              <a:ext cx="10587909" cy="26767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r"/>
              <a:endParaRPr lang="zh-CN" altLang="en-US" sz="660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r"/>
              <a:r>
                <a:rPr lang="zh-CN" altLang="en-US" sz="6600" b="1" dirty="0">
                  <a:solidFill>
                    <a:srgbClr val="00B05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湖南社工</a:t>
              </a:r>
              <a:r>
                <a:rPr lang="en-US" altLang="zh-CN" sz="6600" b="1" dirty="0">
                  <a:solidFill>
                    <a:srgbClr val="00B05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“</a:t>
              </a:r>
              <a:r>
                <a:rPr lang="zh-CN" altLang="en-US" sz="6600" b="1" dirty="0">
                  <a:solidFill>
                    <a:srgbClr val="00B05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禾计划</a:t>
              </a:r>
              <a:r>
                <a:rPr lang="en-US" altLang="zh-CN" sz="6600" b="1" dirty="0">
                  <a:solidFill>
                    <a:srgbClr val="00B05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”</a:t>
              </a:r>
              <a:endParaRPr lang="en-US" altLang="zh-CN" sz="4000" dirty="0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r"/>
              <a:endParaRPr lang="en-US" altLang="zh-CN" sz="4800" dirty="0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r"/>
              <a:r>
                <a:rPr lang="en-US" altLang="zh-CN" sz="4000" dirty="0">
                  <a:solidFill>
                    <a:srgbClr val="3B3838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——</a:t>
              </a:r>
              <a:r>
                <a:rPr lang="zh-CN" altLang="en-US" sz="4000" dirty="0">
                  <a:solidFill>
                    <a:srgbClr val="3B3838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乡镇（街道）</a:t>
              </a:r>
              <a:r>
                <a:rPr lang="en-US" altLang="zh-CN" sz="4000" dirty="0">
                  <a:solidFill>
                    <a:srgbClr val="3B3838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社会工作站项目解读</a:t>
              </a:r>
              <a:endParaRPr lang="en-US" altLang="zh-CN" sz="4000" dirty="0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3989853" y="3303690"/>
              <a:ext cx="6972363" cy="25423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1" name="矩形 23"/>
            <p:cNvSpPr/>
            <p:nvPr/>
          </p:nvSpPr>
          <p:spPr>
            <a:xfrm>
              <a:off x="4486600" y="3952919"/>
              <a:ext cx="6401180" cy="4018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r">
                <a:lnSpc>
                  <a:spcPct val="200000"/>
                </a:lnSpc>
              </a:pPr>
              <a:r>
                <a:rPr lang="en-US" altLang="zh-CN" sz="1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2019</a:t>
              </a:r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年</a:t>
              </a:r>
              <a:r>
                <a:rPr lang="en-US" altLang="zh-CN" sz="1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</a:t>
              </a:r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月 姜波</a:t>
              </a: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-69215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9" name="文本框 8"/>
          <p:cNvSpPr txBox="1"/>
          <p:nvPr/>
        </p:nvSpPr>
        <p:spPr>
          <a:xfrm>
            <a:off x="285115" y="584200"/>
            <a:ext cx="5855335" cy="53543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fontAlgn="auto"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2400" b="1" noProof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抓好程序规范，严格采购程序和人员招聘</a:t>
            </a:r>
            <a:endParaRPr lang="zh-CN" altLang="en-US" sz="2400" b="1" noProof="1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Font typeface="Wingdings" panose="05000000000000000000" pitchFamily="2" charset="2"/>
            </a:pPr>
            <a:endParaRPr lang="zh-CN" altLang="en-US" sz="2400" b="1" noProof="1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200" b="1" noProof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公开招投标、邀请招标</a:t>
            </a:r>
            <a:r>
              <a:rPr lang="en-US" altLang="zh-CN" sz="2200" b="1" noProof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</a:t>
            </a:r>
            <a:r>
              <a:rPr lang="zh-CN" altLang="en-US" sz="2200" b="1" noProof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第三方承接主体</a:t>
            </a:r>
            <a:endParaRPr lang="zh-CN" altLang="en-US" sz="2200" b="1" noProof="1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200" b="1" noProof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24家第三方机构承接运营</a:t>
            </a:r>
            <a:endParaRPr lang="zh-CN" altLang="en-US" sz="2200" b="1" noProof="1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2200" b="1" noProof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社工机构20家，占</a:t>
            </a:r>
            <a:r>
              <a:rPr lang="en-US" altLang="zh-CN" sz="2400" b="1" noProof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83%</a:t>
            </a:r>
            <a:endParaRPr lang="en-US" altLang="zh-CN" sz="2200" b="1" noProof="1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2200" b="1" noProof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民办非企业组织3家，占13%</a:t>
            </a:r>
            <a:endParaRPr lang="zh-CN" altLang="en-US" sz="2200" b="1" noProof="1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2200" b="1" noProof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人力资源公司1家，占4%</a:t>
            </a:r>
            <a:endParaRPr lang="zh-CN" altLang="en-US" sz="2200" b="1" noProof="1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2200" b="1" noProof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公开招聘一线社工807人，平均每个站点</a:t>
            </a:r>
            <a:r>
              <a:rPr lang="en-US" altLang="zh-CN" sz="2400" b="1" noProof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1.78</a:t>
            </a:r>
            <a:r>
              <a:rPr lang="en-US" altLang="zh-CN" sz="2200" b="1" noProof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lang="zh-CN" altLang="en-US" sz="2200" b="1" noProof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人</a:t>
            </a:r>
            <a:endParaRPr lang="zh-CN" altLang="en-US" sz="2200" b="1" noProof="1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2200" b="1" noProof="1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3316" name="表格 13315"/>
          <p:cNvGraphicFramePr/>
          <p:nvPr/>
        </p:nvGraphicFramePr>
        <p:xfrm>
          <a:off x="6245225" y="103188"/>
          <a:ext cx="5588000" cy="6651625"/>
        </p:xfrm>
        <a:graphic>
          <a:graphicData uri="http://schemas.openxmlformats.org/drawingml/2006/table">
            <a:tbl>
              <a:tblPr/>
              <a:tblGrid>
                <a:gridCol w="328613"/>
                <a:gridCol w="841375"/>
                <a:gridCol w="2370137"/>
                <a:gridCol w="835025"/>
                <a:gridCol w="585788"/>
                <a:gridCol w="627062"/>
              </a:tblGrid>
              <a:tr h="246063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序号</a:t>
                      </a:r>
                      <a:endParaRPr lang="en-US" altLang="zh-CN" sz="1000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县（市、区）</a:t>
                      </a:r>
                      <a:endParaRPr lang="en-US" altLang="zh-CN" sz="1000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承接主体</a:t>
                      </a:r>
                      <a:endParaRPr lang="en-US" altLang="zh-CN" sz="1000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主体性质</a:t>
                      </a:r>
                      <a:endParaRPr lang="en-US" altLang="zh-CN" sz="1000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成立时间</a:t>
                      </a:r>
                      <a:endParaRPr lang="en-US" altLang="zh-CN" sz="1000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本地机构</a:t>
                      </a:r>
                      <a:endParaRPr lang="en-US" altLang="zh-CN" sz="1000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>
                        <a:alpha val="100000"/>
                      </a:srgbClr>
                    </a:solidFill>
                  </a:tcPr>
                </a:tc>
              </a:tr>
              <a:tr h="258762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岳阳湘阴县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湘阴县微盟社会工作服务中心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社工机构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2018.7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是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益阳沅江市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长沙市飞翔教育创新发展中心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民非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2015.5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否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2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3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常德石门县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石门县天熠社会工作服务中心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社工机构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2018.11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是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4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张家界慈利</a:t>
                      </a:r>
                      <a:r>
                        <a:rPr lang="zh-CN" altLang="en-US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县</a:t>
                      </a:r>
                      <a:endParaRPr lang="zh-CN" altLang="en-US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湘西永顺县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永州宁远县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湖南乐善社会工作发展中心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社工机构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2015.7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否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5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长沙宁乡市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宁乡市雨露社会工作综合服务中心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社工机构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2018.5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是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6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宁乡市惠宁社会组织服务与发展中心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社工机构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2015.12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是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7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长沙政和社会工作发展中心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社工机构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2011.8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否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8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益阳安化县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安化县众善社会组织服务中心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社工机构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2016.8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是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9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怀化溆浦县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溆浦县才俊人力资源有限公司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人力资源公司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2008.3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是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2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10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怀化鹤城区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怀化市乐仁社会工作服务中心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社工机构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2017.1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是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11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湘西泸溪县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长沙仁与公益组织发展与研究中心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社工机构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2012.4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否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2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12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衡阳衡山县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衡山县阳光心理咨询服务中心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民非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2017.6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是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13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衡阳衡南县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衡阳市大湘公益服务中心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民非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2016.8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是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14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永州江华县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郴州市启辰恒福社会工作服务中心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社工机构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2013.12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否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15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郴州汝城县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汝城县仁和社会工作服务中心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社工机构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2018.9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是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2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16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株洲醴陵市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株洲市种子社会工作服务与发展研究中心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社工机构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2017.12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是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17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湘潭湘潭县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湘潭县田宏社会工作服务中心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社工机构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2018.8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是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18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娄底涟源市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涟源市乐德社会工作发展中心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社工机构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2017.8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是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2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19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邵阳双清区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邵阳市和谐社会工作服务中心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社工机构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2014.3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是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邵阳绥宁县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绥宁县康泰社会工作服务中心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社工机构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2018.2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是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2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21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娄底新化县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益阳市龙门社会工作服务中心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社工机构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2014.09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否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22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娄底冷水江市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长沙市雨花区温心家园社会工作服务中心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社工机构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2013.12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否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7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23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0" marR="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湘潭雨花区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湘潭市荆鹏社会工作服务中心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社工机构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2015.07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是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0" marR="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24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0" marR="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深圳东西方社会工作服务社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社工机构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2007.11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0" marR="0" marT="0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0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否</a:t>
                      </a:r>
                      <a:endParaRPr lang="en-US" altLang="zh-CN" sz="10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0" marR="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-99695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9" name="文本框 8"/>
          <p:cNvSpPr txBox="1"/>
          <p:nvPr/>
        </p:nvSpPr>
        <p:spPr>
          <a:xfrm>
            <a:off x="460375" y="584200"/>
            <a:ext cx="5680075" cy="318452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fontAlgn="auto"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2400" b="1" noProof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抓好平台建设，打造了服务阵地</a:t>
            </a:r>
            <a:endParaRPr lang="zh-CN" altLang="en-US" sz="2400" b="1" noProof="1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200" b="1" noProof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视觉化指引</a:t>
            </a:r>
            <a:r>
              <a:rPr lang="en-US" altLang="zh-CN" sz="2200" b="1" noProof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——16</a:t>
            </a:r>
            <a:r>
              <a:rPr lang="zh-CN" altLang="en-US" sz="2200" b="1" noProof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个</a:t>
            </a:r>
            <a:endParaRPr lang="zh-CN" altLang="en-US" sz="2200" b="1" noProof="1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200" b="1" noProof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独立办公场所</a:t>
            </a:r>
            <a:r>
              <a:rPr lang="en-US" altLang="zh-CN" sz="2200" b="1" noProof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——</a:t>
            </a:r>
            <a:r>
              <a:rPr lang="en-US" altLang="zh-CN" sz="2400" b="1" noProof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90%</a:t>
            </a:r>
            <a:endParaRPr lang="en-US" altLang="zh-CN" sz="2200" b="1" noProof="1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fontAlgn="auto">
              <a:lnSpc>
                <a:spcPct val="150000"/>
              </a:lnSpc>
              <a:buFont typeface="Wingdings" panose="05000000000000000000" pitchFamily="2" charset="2"/>
            </a:pPr>
            <a:endParaRPr lang="en-US" altLang="zh-CN" sz="2400" b="1" noProof="1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2000" noProof="1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sz="2000" noProof="1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微信图片_201907222104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70" y="2422525"/>
            <a:ext cx="2886710" cy="2165350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"/>
          </a:effectLst>
        </p:spPr>
      </p:pic>
      <p:pic>
        <p:nvPicPr>
          <p:cNvPr id="5" name="图片 4" descr="微信图片_201907222104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480" y="2427605"/>
            <a:ext cx="2880000" cy="2160491"/>
          </a:xfrm>
          <a:prstGeom prst="rect">
            <a:avLst/>
          </a:prstGeom>
        </p:spPr>
      </p:pic>
      <p:pic>
        <p:nvPicPr>
          <p:cNvPr id="6" name="图片 5" descr="微信图片_201907222051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" y="4587875"/>
            <a:ext cx="2880000" cy="2160317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"/>
          </a:effectLst>
        </p:spPr>
      </p:pic>
      <p:pic>
        <p:nvPicPr>
          <p:cNvPr id="12" name="图片 11" descr="微信图片_201907222113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495" y="4587875"/>
            <a:ext cx="2880000" cy="2160317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"/>
          </a:effectLst>
        </p:spPr>
      </p:pic>
      <p:pic>
        <p:nvPicPr>
          <p:cNvPr id="7" name="图片 6" descr="微信图片_201907222104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70" y="2427692"/>
            <a:ext cx="2880000" cy="2160317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"/>
          </a:effectLst>
        </p:spPr>
      </p:pic>
      <p:graphicFrame>
        <p:nvGraphicFramePr>
          <p:cNvPr id="14340" name="表格 14339"/>
          <p:cNvGraphicFramePr/>
          <p:nvPr/>
        </p:nvGraphicFramePr>
        <p:xfrm>
          <a:off x="6278563" y="238125"/>
          <a:ext cx="5402263" cy="6381750"/>
        </p:xfrm>
        <a:graphic>
          <a:graphicData uri="http://schemas.openxmlformats.org/drawingml/2006/table">
            <a:tbl>
              <a:tblPr/>
              <a:tblGrid>
                <a:gridCol w="520700"/>
                <a:gridCol w="1347788"/>
                <a:gridCol w="1333500"/>
                <a:gridCol w="1158875"/>
                <a:gridCol w="1041400"/>
              </a:tblGrid>
              <a:tr h="22225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序号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县（市、区）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独立、合署办公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标准化建设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专业功能室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>
                        <a:alpha val="100000"/>
                      </a:srgbClr>
                    </a:solidFill>
                  </a:tcPr>
                </a:tc>
              </a:tr>
              <a:tr h="307975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岳阳湘阴县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独立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√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√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益阳沅江市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独立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否（缺logo）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否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3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常德石门县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独立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√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否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4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张家界慈利县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独立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√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否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7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5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湘西永顺县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独立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√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否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6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长沙宁乡市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独立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√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否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7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益阳安化县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独立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√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√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8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怀化溆浦县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独立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√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√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9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怀化鹤城区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独立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否（缺logo）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否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10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湘西泸溪县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独立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否（缺logo）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否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11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衡阳衡山县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独立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√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否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7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12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衡阳衡南县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独立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√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否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13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永州宁远县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独立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√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否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14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永州江华县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独立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√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否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15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郴州汝城县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独立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√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否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2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16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株洲醴陵市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独立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√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否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17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湘潭湘潭县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独立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√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否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18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娄底涟源市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独立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√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否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19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邵阳双清区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独立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否（缺logo）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否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邵阳绥宁县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独立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√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否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21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娄底新化县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独立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否（缺logo）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否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22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娄底冷水江市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独立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否（缺logo）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否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2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23</a:t>
                      </a: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楷体" panose="02010609060101010101" charset="-122"/>
                        </a:rPr>
                        <a:t>      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楷体" panose="02010609060101010101" charset="-122"/>
                        <a:ea typeface="楷体" panose="02010609060101010101" charset="-122"/>
                        <a:sym typeface="楷体" panose="02010609060101010101" charset="-122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湘潭雨湖区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独立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否（缺logo）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否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Calibri" panose="020F0502020204030204" charset="0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3970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26626" name="文本框 3"/>
          <p:cNvSpPr txBox="1"/>
          <p:nvPr/>
        </p:nvSpPr>
        <p:spPr>
          <a:xfrm>
            <a:off x="2782888" y="133350"/>
            <a:ext cx="6905625" cy="736600"/>
          </a:xfrm>
          <a:prstGeom prst="rect">
            <a:avLst/>
          </a:prstGeom>
          <a:noFill/>
          <a:ln w="9525">
            <a:noFill/>
          </a:ln>
          <a:effectLst>
            <a:outerShdw algn="ctr" rotWithShape="0">
              <a:srgbClr val="000000">
                <a:alpha val="43137"/>
              </a:srgbClr>
            </a:outerShdw>
          </a:effectLst>
        </p:spPr>
        <p:txBody>
          <a:bodyPr wrap="square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</a:rPr>
              <a:t>乡镇社工站能给我们带来什么？</a:t>
            </a:r>
            <a:endParaRPr lang="zh-CN" altLang="en-US" sz="2800" dirty="0">
              <a:solidFill>
                <a:srgbClr val="3B383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椭圆 4"/>
          <p:cNvSpPr/>
          <p:nvPr>
            <p:custDataLst>
              <p:tags r:id="rId1"/>
            </p:custDataLst>
          </p:nvPr>
        </p:nvSpPr>
        <p:spPr>
          <a:xfrm>
            <a:off x="7152005" y="4095750"/>
            <a:ext cx="1193800" cy="1193800"/>
          </a:xfrm>
          <a:prstGeom prst="ellipse">
            <a:avLst/>
          </a:prstGeom>
          <a:solidFill>
            <a:srgbClr val="B1C646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square" rtlCol="0" anchor="ctr">
            <a:normAutofit/>
          </a:bodyPr>
          <a:p>
            <a:pPr algn="ctr" fontAlgn="auto"/>
            <a:endParaRPr lang="zh-CN" altLang="en-US" strike="noStrike" noProof="1">
              <a:sym typeface="Arial" panose="020B0604020202020204" pitchFamily="34" charset="0"/>
            </a:endParaRPr>
          </a:p>
        </p:txBody>
      </p:sp>
      <p:sp>
        <p:nvSpPr>
          <p:cNvPr id="17" name="KSO_Shape"/>
          <p:cNvSpPr/>
          <p:nvPr>
            <p:custDataLst>
              <p:tags r:id="rId2"/>
            </p:custDataLst>
          </p:nvPr>
        </p:nvSpPr>
        <p:spPr>
          <a:xfrm>
            <a:off x="7539355" y="4381500"/>
            <a:ext cx="500063" cy="647700"/>
          </a:xfrm>
          <a:custGeom>
            <a:avLst/>
            <a:gdLst>
              <a:gd name="connsiteX0" fmla="*/ 119442 w 2112807"/>
              <a:gd name="connsiteY0" fmla="*/ 0 h 3733939"/>
              <a:gd name="connsiteX1" fmla="*/ 238884 w 2112807"/>
              <a:gd name="connsiteY1" fmla="*/ 119442 h 3733939"/>
              <a:gd name="connsiteX2" fmla="*/ 165934 w 2112807"/>
              <a:gd name="connsiteY2" fmla="*/ 229498 h 3733939"/>
              <a:gd name="connsiteX3" fmla="*/ 142301 w 2112807"/>
              <a:gd name="connsiteY3" fmla="*/ 234269 h 3733939"/>
              <a:gd name="connsiteX4" fmla="*/ 142301 w 2112807"/>
              <a:gd name="connsiteY4" fmla="*/ 412408 h 3733939"/>
              <a:gd name="connsiteX5" fmla="*/ 159590 w 2112807"/>
              <a:gd name="connsiteY5" fmla="*/ 392780 h 3733939"/>
              <a:gd name="connsiteX6" fmla="*/ 2112807 w 2112807"/>
              <a:gd name="connsiteY6" fmla="*/ 464309 h 3733939"/>
              <a:gd name="connsiteX7" fmla="*/ 2112807 w 2112807"/>
              <a:gd name="connsiteY7" fmla="*/ 1976477 h 3733939"/>
              <a:gd name="connsiteX8" fmla="*/ 159590 w 2112807"/>
              <a:gd name="connsiteY8" fmla="*/ 1904948 h 3733939"/>
              <a:gd name="connsiteX9" fmla="*/ 142301 w 2112807"/>
              <a:gd name="connsiteY9" fmla="*/ 1924576 h 3733939"/>
              <a:gd name="connsiteX10" fmla="*/ 142301 w 2112807"/>
              <a:gd name="connsiteY10" fmla="*/ 3733939 h 3733939"/>
              <a:gd name="connsiteX11" fmla="*/ 96582 w 2112807"/>
              <a:gd name="connsiteY11" fmla="*/ 3733939 h 3733939"/>
              <a:gd name="connsiteX12" fmla="*/ 96582 w 2112807"/>
              <a:gd name="connsiteY12" fmla="*/ 234269 h 3733939"/>
              <a:gd name="connsiteX13" fmla="*/ 72950 w 2112807"/>
              <a:gd name="connsiteY13" fmla="*/ 229498 h 3733939"/>
              <a:gd name="connsiteX14" fmla="*/ 0 w 2112807"/>
              <a:gd name="connsiteY14" fmla="*/ 119442 h 3733939"/>
              <a:gd name="connsiteX15" fmla="*/ 119442 w 2112807"/>
              <a:gd name="connsiteY15" fmla="*/ 0 h 373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12807" h="3733939">
                <a:moveTo>
                  <a:pt x="119442" y="0"/>
                </a:moveTo>
                <a:cubicBezTo>
                  <a:pt x="185408" y="0"/>
                  <a:pt x="238884" y="53476"/>
                  <a:pt x="238884" y="119442"/>
                </a:cubicBezTo>
                <a:cubicBezTo>
                  <a:pt x="238884" y="168916"/>
                  <a:pt x="208804" y="211365"/>
                  <a:pt x="165934" y="229498"/>
                </a:cubicBezTo>
                <a:lnTo>
                  <a:pt x="142301" y="234269"/>
                </a:lnTo>
                <a:lnTo>
                  <a:pt x="142301" y="412408"/>
                </a:lnTo>
                <a:lnTo>
                  <a:pt x="159590" y="392780"/>
                </a:lnTo>
                <a:cubicBezTo>
                  <a:pt x="810663" y="-273233"/>
                  <a:pt x="1461735" y="1278149"/>
                  <a:pt x="2112807" y="464309"/>
                </a:cubicBezTo>
                <a:lnTo>
                  <a:pt x="2112807" y="1976477"/>
                </a:lnTo>
                <a:cubicBezTo>
                  <a:pt x="1461735" y="2790317"/>
                  <a:pt x="810663" y="1238935"/>
                  <a:pt x="159590" y="1904948"/>
                </a:cubicBezTo>
                <a:lnTo>
                  <a:pt x="142301" y="1924576"/>
                </a:lnTo>
                <a:lnTo>
                  <a:pt x="142301" y="3733939"/>
                </a:lnTo>
                <a:lnTo>
                  <a:pt x="96582" y="3733939"/>
                </a:lnTo>
                <a:lnTo>
                  <a:pt x="96582" y="234269"/>
                </a:lnTo>
                <a:lnTo>
                  <a:pt x="72950" y="229498"/>
                </a:lnTo>
                <a:cubicBezTo>
                  <a:pt x="30080" y="211365"/>
                  <a:pt x="0" y="168916"/>
                  <a:pt x="0" y="119442"/>
                </a:cubicBezTo>
                <a:cubicBezTo>
                  <a:pt x="0" y="53476"/>
                  <a:pt x="53476" y="0"/>
                  <a:pt x="119442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square" bIns="684000" anchor="ctr">
            <a:normAutofit fontScale="25000" lnSpcReduction="20000"/>
          </a:bodyPr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8" name="椭圆 17"/>
          <p:cNvSpPr/>
          <p:nvPr>
            <p:custDataLst>
              <p:tags r:id="rId3"/>
            </p:custDataLst>
          </p:nvPr>
        </p:nvSpPr>
        <p:spPr>
          <a:xfrm>
            <a:off x="4338955" y="3970338"/>
            <a:ext cx="1193800" cy="1193800"/>
          </a:xfrm>
          <a:prstGeom prst="ellipse">
            <a:avLst/>
          </a:prstGeom>
          <a:solidFill>
            <a:srgbClr val="69A35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 fontAlgn="auto"/>
            <a:endParaRPr lang="zh-CN" altLang="en-US" strike="noStrike" noProof="1">
              <a:sym typeface="Arial" panose="020B0604020202020204" pitchFamily="34" charset="0"/>
            </a:endParaRPr>
          </a:p>
        </p:txBody>
      </p:sp>
      <p:sp>
        <p:nvSpPr>
          <p:cNvPr id="19" name="KSO_Shape"/>
          <p:cNvSpPr/>
          <p:nvPr>
            <p:custDataLst>
              <p:tags r:id="rId4"/>
            </p:custDataLst>
          </p:nvPr>
        </p:nvSpPr>
        <p:spPr bwMode="auto">
          <a:xfrm rot="1800000">
            <a:off x="4770755" y="4130675"/>
            <a:ext cx="434975" cy="712788"/>
          </a:xfrm>
          <a:custGeom>
            <a:avLst/>
            <a:gdLst>
              <a:gd name="T0" fmla="*/ 1029029 w 3535"/>
              <a:gd name="T1" fmla="*/ 1156466 h 5800"/>
              <a:gd name="T2" fmla="*/ 818493 w 3535"/>
              <a:gd name="T3" fmla="*/ 1179458 h 5800"/>
              <a:gd name="T4" fmla="*/ 848054 w 3535"/>
              <a:gd name="T5" fmla="*/ 1077639 h 5800"/>
              <a:gd name="T6" fmla="*/ 875315 w 3535"/>
              <a:gd name="T7" fmla="*/ 972864 h 5800"/>
              <a:gd name="T8" fmla="*/ 898635 w 3535"/>
              <a:gd name="T9" fmla="*/ 868417 h 5800"/>
              <a:gd name="T10" fmla="*/ 916371 w 3535"/>
              <a:gd name="T11" fmla="*/ 767255 h 5800"/>
              <a:gd name="T12" fmla="*/ 926553 w 3535"/>
              <a:gd name="T13" fmla="*/ 672662 h 5800"/>
              <a:gd name="T14" fmla="*/ 927538 w 3535"/>
              <a:gd name="T15" fmla="*/ 635876 h 5800"/>
              <a:gd name="T16" fmla="*/ 926553 w 3535"/>
              <a:gd name="T17" fmla="*/ 582996 h 5800"/>
              <a:gd name="T18" fmla="*/ 921955 w 3535"/>
              <a:gd name="T19" fmla="*/ 531429 h 5800"/>
              <a:gd name="T20" fmla="*/ 914072 w 3535"/>
              <a:gd name="T21" fmla="*/ 481505 h 5800"/>
              <a:gd name="T22" fmla="*/ 903233 w 3535"/>
              <a:gd name="T23" fmla="*/ 433223 h 5800"/>
              <a:gd name="T24" fmla="*/ 889438 w 3535"/>
              <a:gd name="T25" fmla="*/ 387241 h 5800"/>
              <a:gd name="T26" fmla="*/ 873673 w 3535"/>
              <a:gd name="T27" fmla="*/ 342900 h 5800"/>
              <a:gd name="T28" fmla="*/ 855936 w 3535"/>
              <a:gd name="T29" fmla="*/ 301187 h 5800"/>
              <a:gd name="T30" fmla="*/ 836230 w 3535"/>
              <a:gd name="T31" fmla="*/ 261773 h 5800"/>
              <a:gd name="T32" fmla="*/ 808640 w 3535"/>
              <a:gd name="T33" fmla="*/ 212178 h 5800"/>
              <a:gd name="T34" fmla="*/ 763314 w 3535"/>
              <a:gd name="T35" fmla="*/ 146816 h 5800"/>
              <a:gd name="T36" fmla="*/ 717660 w 3535"/>
              <a:gd name="T37" fmla="*/ 92622 h 5800"/>
              <a:gd name="T38" fmla="*/ 673319 w 3535"/>
              <a:gd name="T39" fmla="*/ 50253 h 5800"/>
              <a:gd name="T40" fmla="*/ 632592 w 3535"/>
              <a:gd name="T41" fmla="*/ 20035 h 5800"/>
              <a:gd name="T42" fmla="*/ 608943 w 3535"/>
              <a:gd name="T43" fmla="*/ 7226 h 5800"/>
              <a:gd name="T44" fmla="*/ 593835 w 3535"/>
              <a:gd name="T45" fmla="*/ 1971 h 5800"/>
              <a:gd name="T46" fmla="*/ 580697 w 3535"/>
              <a:gd name="T47" fmla="*/ 0 h 5800"/>
              <a:gd name="T48" fmla="*/ 572486 w 3535"/>
              <a:gd name="T49" fmla="*/ 657 h 5800"/>
              <a:gd name="T50" fmla="*/ 558034 w 3535"/>
              <a:gd name="T51" fmla="*/ 5255 h 5800"/>
              <a:gd name="T52" fmla="*/ 541283 w 3535"/>
              <a:gd name="T53" fmla="*/ 12809 h 5800"/>
              <a:gd name="T54" fmla="*/ 502526 w 3535"/>
              <a:gd name="T55" fmla="*/ 38428 h 5800"/>
              <a:gd name="T56" fmla="*/ 459171 w 3535"/>
              <a:gd name="T57" fmla="*/ 77185 h 5800"/>
              <a:gd name="T58" fmla="*/ 413517 w 3535"/>
              <a:gd name="T59" fmla="*/ 127438 h 5800"/>
              <a:gd name="T60" fmla="*/ 368191 w 3535"/>
              <a:gd name="T61" fmla="*/ 189515 h 5800"/>
              <a:gd name="T62" fmla="*/ 332390 w 3535"/>
              <a:gd name="T63" fmla="*/ 248635 h 5800"/>
              <a:gd name="T64" fmla="*/ 312026 w 3535"/>
              <a:gd name="T65" fmla="*/ 287721 h 5800"/>
              <a:gd name="T66" fmla="*/ 293633 w 3535"/>
              <a:gd name="T67" fmla="*/ 328777 h 5800"/>
              <a:gd name="T68" fmla="*/ 277210 w 3535"/>
              <a:gd name="T69" fmla="*/ 371803 h 5800"/>
              <a:gd name="T70" fmla="*/ 263087 w 3535"/>
              <a:gd name="T71" fmla="*/ 417458 h 5800"/>
              <a:gd name="T72" fmla="*/ 250935 w 3535"/>
              <a:gd name="T73" fmla="*/ 465083 h 5800"/>
              <a:gd name="T74" fmla="*/ 242066 w 3535"/>
              <a:gd name="T75" fmla="*/ 514350 h 5800"/>
              <a:gd name="T76" fmla="*/ 236483 w 3535"/>
              <a:gd name="T77" fmla="*/ 565588 h 5800"/>
              <a:gd name="T78" fmla="*/ 233855 w 3535"/>
              <a:gd name="T79" fmla="*/ 618468 h 5800"/>
              <a:gd name="T80" fmla="*/ 235169 w 3535"/>
              <a:gd name="T81" fmla="*/ 672662 h 5800"/>
              <a:gd name="T82" fmla="*/ 241410 w 3535"/>
              <a:gd name="T83" fmla="*/ 734739 h 5800"/>
              <a:gd name="T84" fmla="*/ 256190 w 3535"/>
              <a:gd name="T85" fmla="*/ 834259 h 5800"/>
              <a:gd name="T86" fmla="*/ 277867 w 3535"/>
              <a:gd name="T87" fmla="*/ 938048 h 5800"/>
              <a:gd name="T88" fmla="*/ 304143 w 3535"/>
              <a:gd name="T89" fmla="*/ 1043152 h 5800"/>
              <a:gd name="T90" fmla="*/ 333047 w 3535"/>
              <a:gd name="T91" fmla="*/ 1146284 h 5800"/>
              <a:gd name="T92" fmla="*/ 132693 w 3535"/>
              <a:gd name="T93" fmla="*/ 1156466 h 5800"/>
              <a:gd name="T94" fmla="*/ 580697 w 3535"/>
              <a:gd name="T95" fmla="*/ 1905000 h 58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535" h="5800">
                <a:moveTo>
                  <a:pt x="2174" y="4724"/>
                </a:moveTo>
                <a:lnTo>
                  <a:pt x="3535" y="5397"/>
                </a:lnTo>
                <a:lnTo>
                  <a:pt x="3133" y="3521"/>
                </a:lnTo>
                <a:lnTo>
                  <a:pt x="2462" y="3691"/>
                </a:lnTo>
                <a:lnTo>
                  <a:pt x="2492" y="3591"/>
                </a:lnTo>
                <a:lnTo>
                  <a:pt x="2523" y="3490"/>
                </a:lnTo>
                <a:lnTo>
                  <a:pt x="2552" y="3385"/>
                </a:lnTo>
                <a:lnTo>
                  <a:pt x="2582" y="3281"/>
                </a:lnTo>
                <a:lnTo>
                  <a:pt x="2611" y="3176"/>
                </a:lnTo>
                <a:lnTo>
                  <a:pt x="2638" y="3069"/>
                </a:lnTo>
                <a:lnTo>
                  <a:pt x="2665" y="2962"/>
                </a:lnTo>
                <a:lnTo>
                  <a:pt x="2691" y="2856"/>
                </a:lnTo>
                <a:lnTo>
                  <a:pt x="2714" y="2749"/>
                </a:lnTo>
                <a:lnTo>
                  <a:pt x="2736" y="2644"/>
                </a:lnTo>
                <a:lnTo>
                  <a:pt x="2757" y="2540"/>
                </a:lnTo>
                <a:lnTo>
                  <a:pt x="2774" y="2437"/>
                </a:lnTo>
                <a:lnTo>
                  <a:pt x="2790" y="2336"/>
                </a:lnTo>
                <a:lnTo>
                  <a:pt x="2802" y="2237"/>
                </a:lnTo>
                <a:lnTo>
                  <a:pt x="2813" y="2141"/>
                </a:lnTo>
                <a:lnTo>
                  <a:pt x="2821" y="2048"/>
                </a:lnTo>
                <a:lnTo>
                  <a:pt x="2823" y="1992"/>
                </a:lnTo>
                <a:lnTo>
                  <a:pt x="2824" y="1936"/>
                </a:lnTo>
                <a:lnTo>
                  <a:pt x="2824" y="1883"/>
                </a:lnTo>
                <a:lnTo>
                  <a:pt x="2823" y="1829"/>
                </a:lnTo>
                <a:lnTo>
                  <a:pt x="2821" y="1775"/>
                </a:lnTo>
                <a:lnTo>
                  <a:pt x="2817" y="1722"/>
                </a:lnTo>
                <a:lnTo>
                  <a:pt x="2813" y="1669"/>
                </a:lnTo>
                <a:lnTo>
                  <a:pt x="2807" y="1618"/>
                </a:lnTo>
                <a:lnTo>
                  <a:pt x="2800" y="1566"/>
                </a:lnTo>
                <a:lnTo>
                  <a:pt x="2791" y="1515"/>
                </a:lnTo>
                <a:lnTo>
                  <a:pt x="2783" y="1466"/>
                </a:lnTo>
                <a:lnTo>
                  <a:pt x="2773" y="1416"/>
                </a:lnTo>
                <a:lnTo>
                  <a:pt x="2762" y="1367"/>
                </a:lnTo>
                <a:lnTo>
                  <a:pt x="2750" y="1319"/>
                </a:lnTo>
                <a:lnTo>
                  <a:pt x="2736" y="1271"/>
                </a:lnTo>
                <a:lnTo>
                  <a:pt x="2723" y="1224"/>
                </a:lnTo>
                <a:lnTo>
                  <a:pt x="2708" y="1179"/>
                </a:lnTo>
                <a:lnTo>
                  <a:pt x="2693" y="1132"/>
                </a:lnTo>
                <a:lnTo>
                  <a:pt x="2677" y="1088"/>
                </a:lnTo>
                <a:lnTo>
                  <a:pt x="2660" y="1044"/>
                </a:lnTo>
                <a:lnTo>
                  <a:pt x="2643" y="1001"/>
                </a:lnTo>
                <a:lnTo>
                  <a:pt x="2625" y="958"/>
                </a:lnTo>
                <a:lnTo>
                  <a:pt x="2606" y="917"/>
                </a:lnTo>
                <a:lnTo>
                  <a:pt x="2587" y="876"/>
                </a:lnTo>
                <a:lnTo>
                  <a:pt x="2567" y="836"/>
                </a:lnTo>
                <a:lnTo>
                  <a:pt x="2546" y="797"/>
                </a:lnTo>
                <a:lnTo>
                  <a:pt x="2525" y="757"/>
                </a:lnTo>
                <a:lnTo>
                  <a:pt x="2505" y="719"/>
                </a:lnTo>
                <a:lnTo>
                  <a:pt x="2462" y="646"/>
                </a:lnTo>
                <a:lnTo>
                  <a:pt x="2416" y="577"/>
                </a:lnTo>
                <a:lnTo>
                  <a:pt x="2371" y="511"/>
                </a:lnTo>
                <a:lnTo>
                  <a:pt x="2324" y="447"/>
                </a:lnTo>
                <a:lnTo>
                  <a:pt x="2278" y="388"/>
                </a:lnTo>
                <a:lnTo>
                  <a:pt x="2231" y="333"/>
                </a:lnTo>
                <a:lnTo>
                  <a:pt x="2185" y="282"/>
                </a:lnTo>
                <a:lnTo>
                  <a:pt x="2139" y="235"/>
                </a:lnTo>
                <a:lnTo>
                  <a:pt x="2094" y="191"/>
                </a:lnTo>
                <a:lnTo>
                  <a:pt x="2050" y="153"/>
                </a:lnTo>
                <a:lnTo>
                  <a:pt x="2007" y="117"/>
                </a:lnTo>
                <a:lnTo>
                  <a:pt x="1965" y="87"/>
                </a:lnTo>
                <a:lnTo>
                  <a:pt x="1926" y="61"/>
                </a:lnTo>
                <a:lnTo>
                  <a:pt x="1889" y="39"/>
                </a:lnTo>
                <a:lnTo>
                  <a:pt x="1871" y="30"/>
                </a:lnTo>
                <a:lnTo>
                  <a:pt x="1854" y="22"/>
                </a:lnTo>
                <a:lnTo>
                  <a:pt x="1838" y="16"/>
                </a:lnTo>
                <a:lnTo>
                  <a:pt x="1823" y="10"/>
                </a:lnTo>
                <a:lnTo>
                  <a:pt x="1808" y="6"/>
                </a:lnTo>
                <a:lnTo>
                  <a:pt x="1794" y="2"/>
                </a:lnTo>
                <a:lnTo>
                  <a:pt x="1780" y="1"/>
                </a:lnTo>
                <a:lnTo>
                  <a:pt x="1768" y="0"/>
                </a:lnTo>
                <a:lnTo>
                  <a:pt x="1757" y="1"/>
                </a:lnTo>
                <a:lnTo>
                  <a:pt x="1743" y="2"/>
                </a:lnTo>
                <a:lnTo>
                  <a:pt x="1729" y="6"/>
                </a:lnTo>
                <a:lnTo>
                  <a:pt x="1714" y="10"/>
                </a:lnTo>
                <a:lnTo>
                  <a:pt x="1699" y="16"/>
                </a:lnTo>
                <a:lnTo>
                  <a:pt x="1682" y="22"/>
                </a:lnTo>
                <a:lnTo>
                  <a:pt x="1666" y="30"/>
                </a:lnTo>
                <a:lnTo>
                  <a:pt x="1648" y="39"/>
                </a:lnTo>
                <a:lnTo>
                  <a:pt x="1611" y="61"/>
                </a:lnTo>
                <a:lnTo>
                  <a:pt x="1572" y="87"/>
                </a:lnTo>
                <a:lnTo>
                  <a:pt x="1530" y="117"/>
                </a:lnTo>
                <a:lnTo>
                  <a:pt x="1487" y="153"/>
                </a:lnTo>
                <a:lnTo>
                  <a:pt x="1443" y="191"/>
                </a:lnTo>
                <a:lnTo>
                  <a:pt x="1398" y="235"/>
                </a:lnTo>
                <a:lnTo>
                  <a:pt x="1352" y="282"/>
                </a:lnTo>
                <a:lnTo>
                  <a:pt x="1306" y="333"/>
                </a:lnTo>
                <a:lnTo>
                  <a:pt x="1259" y="388"/>
                </a:lnTo>
                <a:lnTo>
                  <a:pt x="1213" y="447"/>
                </a:lnTo>
                <a:lnTo>
                  <a:pt x="1166" y="511"/>
                </a:lnTo>
                <a:lnTo>
                  <a:pt x="1121" y="577"/>
                </a:lnTo>
                <a:lnTo>
                  <a:pt x="1075" y="646"/>
                </a:lnTo>
                <a:lnTo>
                  <a:pt x="1032" y="719"/>
                </a:lnTo>
                <a:lnTo>
                  <a:pt x="1012" y="757"/>
                </a:lnTo>
                <a:lnTo>
                  <a:pt x="991" y="797"/>
                </a:lnTo>
                <a:lnTo>
                  <a:pt x="970" y="836"/>
                </a:lnTo>
                <a:lnTo>
                  <a:pt x="950" y="876"/>
                </a:lnTo>
                <a:lnTo>
                  <a:pt x="931" y="917"/>
                </a:lnTo>
                <a:lnTo>
                  <a:pt x="912" y="958"/>
                </a:lnTo>
                <a:lnTo>
                  <a:pt x="894" y="1001"/>
                </a:lnTo>
                <a:lnTo>
                  <a:pt x="877" y="1044"/>
                </a:lnTo>
                <a:lnTo>
                  <a:pt x="860" y="1088"/>
                </a:lnTo>
                <a:lnTo>
                  <a:pt x="844" y="1132"/>
                </a:lnTo>
                <a:lnTo>
                  <a:pt x="829" y="1179"/>
                </a:lnTo>
                <a:lnTo>
                  <a:pt x="814" y="1224"/>
                </a:lnTo>
                <a:lnTo>
                  <a:pt x="801" y="1271"/>
                </a:lnTo>
                <a:lnTo>
                  <a:pt x="787" y="1319"/>
                </a:lnTo>
                <a:lnTo>
                  <a:pt x="775" y="1367"/>
                </a:lnTo>
                <a:lnTo>
                  <a:pt x="764" y="1416"/>
                </a:lnTo>
                <a:lnTo>
                  <a:pt x="754" y="1466"/>
                </a:lnTo>
                <a:lnTo>
                  <a:pt x="746" y="1515"/>
                </a:lnTo>
                <a:lnTo>
                  <a:pt x="737" y="1566"/>
                </a:lnTo>
                <a:lnTo>
                  <a:pt x="730" y="1618"/>
                </a:lnTo>
                <a:lnTo>
                  <a:pt x="723" y="1669"/>
                </a:lnTo>
                <a:lnTo>
                  <a:pt x="720" y="1722"/>
                </a:lnTo>
                <a:lnTo>
                  <a:pt x="716" y="1775"/>
                </a:lnTo>
                <a:lnTo>
                  <a:pt x="714" y="1829"/>
                </a:lnTo>
                <a:lnTo>
                  <a:pt x="712" y="1883"/>
                </a:lnTo>
                <a:lnTo>
                  <a:pt x="712" y="1936"/>
                </a:lnTo>
                <a:lnTo>
                  <a:pt x="714" y="1992"/>
                </a:lnTo>
                <a:lnTo>
                  <a:pt x="716" y="2048"/>
                </a:lnTo>
                <a:lnTo>
                  <a:pt x="723" y="2141"/>
                </a:lnTo>
                <a:lnTo>
                  <a:pt x="735" y="2237"/>
                </a:lnTo>
                <a:lnTo>
                  <a:pt x="747" y="2336"/>
                </a:lnTo>
                <a:lnTo>
                  <a:pt x="763" y="2437"/>
                </a:lnTo>
                <a:lnTo>
                  <a:pt x="780" y="2540"/>
                </a:lnTo>
                <a:lnTo>
                  <a:pt x="801" y="2644"/>
                </a:lnTo>
                <a:lnTo>
                  <a:pt x="823" y="2749"/>
                </a:lnTo>
                <a:lnTo>
                  <a:pt x="846" y="2856"/>
                </a:lnTo>
                <a:lnTo>
                  <a:pt x="872" y="2962"/>
                </a:lnTo>
                <a:lnTo>
                  <a:pt x="899" y="3069"/>
                </a:lnTo>
                <a:lnTo>
                  <a:pt x="926" y="3176"/>
                </a:lnTo>
                <a:lnTo>
                  <a:pt x="955" y="3281"/>
                </a:lnTo>
                <a:lnTo>
                  <a:pt x="985" y="3385"/>
                </a:lnTo>
                <a:lnTo>
                  <a:pt x="1014" y="3490"/>
                </a:lnTo>
                <a:lnTo>
                  <a:pt x="1045" y="3591"/>
                </a:lnTo>
                <a:lnTo>
                  <a:pt x="1075" y="3691"/>
                </a:lnTo>
                <a:lnTo>
                  <a:pt x="404" y="3521"/>
                </a:lnTo>
                <a:lnTo>
                  <a:pt x="0" y="5397"/>
                </a:lnTo>
                <a:lnTo>
                  <a:pt x="1362" y="4724"/>
                </a:lnTo>
                <a:lnTo>
                  <a:pt x="1768" y="5800"/>
                </a:lnTo>
                <a:lnTo>
                  <a:pt x="2174" y="4724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>
            <a:normAutofit/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fontAlgn="auto">
              <a:defRPr/>
            </a:pPr>
            <a:endParaRPr lang="zh-CN" altLang="en-US" strike="noStrike" noProof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0" name="椭圆 19"/>
          <p:cNvSpPr/>
          <p:nvPr>
            <p:custDataLst>
              <p:tags r:id="rId5"/>
            </p:custDataLst>
          </p:nvPr>
        </p:nvSpPr>
        <p:spPr>
          <a:xfrm>
            <a:off x="5753418" y="1625600"/>
            <a:ext cx="1193800" cy="1193800"/>
          </a:xfrm>
          <a:prstGeom prst="ellipse">
            <a:avLst/>
          </a:prstGeom>
          <a:solidFill>
            <a:srgbClr val="508E53">
              <a:lumMod val="6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 fontAlgn="auto"/>
            <a:endParaRPr lang="zh-CN" altLang="en-US" strike="noStrike" noProof="1">
              <a:sym typeface="Arial" panose="020B0604020202020204" pitchFamily="34" charset="0"/>
            </a:endParaRPr>
          </a:p>
        </p:txBody>
      </p:sp>
      <p:sp>
        <p:nvSpPr>
          <p:cNvPr id="21" name="KSO_Shape"/>
          <p:cNvSpPr/>
          <p:nvPr>
            <p:custDataLst>
              <p:tags r:id="rId6"/>
            </p:custDataLst>
          </p:nvPr>
        </p:nvSpPr>
        <p:spPr bwMode="auto">
          <a:xfrm>
            <a:off x="6021705" y="1860550"/>
            <a:ext cx="655638" cy="668338"/>
          </a:xfrm>
          <a:custGeom>
            <a:avLst/>
            <a:gdLst>
              <a:gd name="T0" fmla="*/ 2147483646 w 4946"/>
              <a:gd name="T1" fmla="*/ 0 h 5041"/>
              <a:gd name="T2" fmla="*/ 2147483646 w 4946"/>
              <a:gd name="T3" fmla="*/ 2147483646 h 5041"/>
              <a:gd name="T4" fmla="*/ 2147483646 w 4946"/>
              <a:gd name="T5" fmla="*/ 2147483646 h 5041"/>
              <a:gd name="T6" fmla="*/ 2147483646 w 4946"/>
              <a:gd name="T7" fmla="*/ 2147483646 h 5041"/>
              <a:gd name="T8" fmla="*/ 2147483646 w 4946"/>
              <a:gd name="T9" fmla="*/ 2147483646 h 5041"/>
              <a:gd name="T10" fmla="*/ 2147483646 w 4946"/>
              <a:gd name="T11" fmla="*/ 2147483646 h 5041"/>
              <a:gd name="T12" fmla="*/ 2147483646 w 4946"/>
              <a:gd name="T13" fmla="*/ 2147483646 h 5041"/>
              <a:gd name="T14" fmla="*/ 2147483646 w 4946"/>
              <a:gd name="T15" fmla="*/ 2147483646 h 5041"/>
              <a:gd name="T16" fmla="*/ 2147483646 w 4946"/>
              <a:gd name="T17" fmla="*/ 2147483646 h 5041"/>
              <a:gd name="T18" fmla="*/ 2147483646 w 4946"/>
              <a:gd name="T19" fmla="*/ 2147483646 h 5041"/>
              <a:gd name="T20" fmla="*/ 2147483646 w 4946"/>
              <a:gd name="T21" fmla="*/ 2147483646 h 5041"/>
              <a:gd name="T22" fmla="*/ 2147483646 w 4946"/>
              <a:gd name="T23" fmla="*/ 2147483646 h 5041"/>
              <a:gd name="T24" fmla="*/ 2147483646 w 4946"/>
              <a:gd name="T25" fmla="*/ 2147483646 h 5041"/>
              <a:gd name="T26" fmla="*/ 2147483646 w 4946"/>
              <a:gd name="T27" fmla="*/ 2147483646 h 5041"/>
              <a:gd name="T28" fmla="*/ 2147483646 w 4946"/>
              <a:gd name="T29" fmla="*/ 2147483646 h 5041"/>
              <a:gd name="T30" fmla="*/ 2147483646 w 4946"/>
              <a:gd name="T31" fmla="*/ 2147483646 h 5041"/>
              <a:gd name="T32" fmla="*/ 2147483646 w 4946"/>
              <a:gd name="T33" fmla="*/ 2147483646 h 5041"/>
              <a:gd name="T34" fmla="*/ 2147483646 w 4946"/>
              <a:gd name="T35" fmla="*/ 2147483646 h 5041"/>
              <a:gd name="T36" fmla="*/ 2147483646 w 4946"/>
              <a:gd name="T37" fmla="*/ 2147483646 h 5041"/>
              <a:gd name="T38" fmla="*/ 2147483646 w 4946"/>
              <a:gd name="T39" fmla="*/ 2147483646 h 5041"/>
              <a:gd name="T40" fmla="*/ 2147483646 w 4946"/>
              <a:gd name="T41" fmla="*/ 2147483646 h 5041"/>
              <a:gd name="T42" fmla="*/ 2147483646 w 4946"/>
              <a:gd name="T43" fmla="*/ 2147483646 h 5041"/>
              <a:gd name="T44" fmla="*/ 2147483646 w 4946"/>
              <a:gd name="T45" fmla="*/ 2147483646 h 5041"/>
              <a:gd name="T46" fmla="*/ 2147483646 w 4946"/>
              <a:gd name="T47" fmla="*/ 2147483646 h 5041"/>
              <a:gd name="T48" fmla="*/ 2147483646 w 4946"/>
              <a:gd name="T49" fmla="*/ 2147483646 h 5041"/>
              <a:gd name="T50" fmla="*/ 2147483646 w 4946"/>
              <a:gd name="T51" fmla="*/ 2147483646 h 5041"/>
              <a:gd name="T52" fmla="*/ 2147483646 w 4946"/>
              <a:gd name="T53" fmla="*/ 2147483646 h 5041"/>
              <a:gd name="T54" fmla="*/ 0 w 4946"/>
              <a:gd name="T55" fmla="*/ 2147483646 h 5041"/>
              <a:gd name="T56" fmla="*/ 2147483646 w 4946"/>
              <a:gd name="T57" fmla="*/ 2147483646 h 5041"/>
              <a:gd name="T58" fmla="*/ 2147483646 w 4946"/>
              <a:gd name="T59" fmla="*/ 2147483646 h 5041"/>
              <a:gd name="T60" fmla="*/ 2147483646 w 4946"/>
              <a:gd name="T61" fmla="*/ 2147483646 h 5041"/>
              <a:gd name="T62" fmla="*/ 2147483646 w 4946"/>
              <a:gd name="T63" fmla="*/ 2147483646 h 5041"/>
              <a:gd name="T64" fmla="*/ 2147483646 w 4946"/>
              <a:gd name="T65" fmla="*/ 2147483646 h 5041"/>
              <a:gd name="T66" fmla="*/ 2147483646 w 4946"/>
              <a:gd name="T67" fmla="*/ 2147483646 h 5041"/>
              <a:gd name="T68" fmla="*/ 2147483646 w 4946"/>
              <a:gd name="T69" fmla="*/ 2147483646 h 5041"/>
              <a:gd name="T70" fmla="*/ 2147483646 w 4946"/>
              <a:gd name="T71" fmla="*/ 2147483646 h 5041"/>
              <a:gd name="T72" fmla="*/ 2147483646 w 4946"/>
              <a:gd name="T73" fmla="*/ 2147483646 h 5041"/>
              <a:gd name="T74" fmla="*/ 2147483646 w 4946"/>
              <a:gd name="T75" fmla="*/ 2147483646 h 5041"/>
              <a:gd name="T76" fmla="*/ 2147483646 w 4946"/>
              <a:gd name="T77" fmla="*/ 2147483646 h 5041"/>
              <a:gd name="T78" fmla="*/ 2147483646 w 4946"/>
              <a:gd name="T79" fmla="*/ 2147483646 h 5041"/>
              <a:gd name="T80" fmla="*/ 2147483646 w 4946"/>
              <a:gd name="T81" fmla="*/ 2147483646 h 5041"/>
              <a:gd name="T82" fmla="*/ 2147483646 w 4946"/>
              <a:gd name="T83" fmla="*/ 2147483646 h 5041"/>
              <a:gd name="T84" fmla="*/ 2147483646 w 4946"/>
              <a:gd name="T85" fmla="*/ 2147483646 h 5041"/>
              <a:gd name="T86" fmla="*/ 2147483646 w 4946"/>
              <a:gd name="T87" fmla="*/ 2147483646 h 5041"/>
              <a:gd name="T88" fmla="*/ 2147483646 w 4946"/>
              <a:gd name="T89" fmla="*/ 2147483646 h 5041"/>
              <a:gd name="T90" fmla="*/ 2147483646 w 4946"/>
              <a:gd name="T91" fmla="*/ 2147483646 h 5041"/>
              <a:gd name="T92" fmla="*/ 2147483646 w 4946"/>
              <a:gd name="T93" fmla="*/ 2147483646 h 5041"/>
              <a:gd name="T94" fmla="*/ 2147483646 w 4946"/>
              <a:gd name="T95" fmla="*/ 2147483646 h 5041"/>
              <a:gd name="T96" fmla="*/ 2147483646 w 4946"/>
              <a:gd name="T97" fmla="*/ 2147483646 h 5041"/>
              <a:gd name="T98" fmla="*/ 2147483646 w 4946"/>
              <a:gd name="T99" fmla="*/ 2147483646 h 5041"/>
              <a:gd name="T100" fmla="*/ 2147483646 w 4946"/>
              <a:gd name="T101" fmla="*/ 2147483646 h 5041"/>
              <a:gd name="T102" fmla="*/ 2147483646 w 4946"/>
              <a:gd name="T103" fmla="*/ 2147483646 h 5041"/>
              <a:gd name="T104" fmla="*/ 2147483646 w 4946"/>
              <a:gd name="T105" fmla="*/ 2147483646 h 5041"/>
              <a:gd name="T106" fmla="*/ 2147483646 w 4946"/>
              <a:gd name="T107" fmla="*/ 2147483646 h 5041"/>
              <a:gd name="T108" fmla="*/ 2147483646 w 4946"/>
              <a:gd name="T109" fmla="*/ 2147483646 h 5041"/>
              <a:gd name="T110" fmla="*/ 2147483646 w 4946"/>
              <a:gd name="T111" fmla="*/ 2147483646 h 5041"/>
              <a:gd name="T112" fmla="*/ 2147483646 w 4946"/>
              <a:gd name="T113" fmla="*/ 2147483646 h 5041"/>
              <a:gd name="T114" fmla="*/ 2147483646 w 4946"/>
              <a:gd name="T115" fmla="*/ 2147483646 h 5041"/>
              <a:gd name="T116" fmla="*/ 2147483646 w 4946"/>
              <a:gd name="T117" fmla="*/ 2147483646 h 504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946" h="5041">
                <a:moveTo>
                  <a:pt x="4946" y="532"/>
                </a:moveTo>
                <a:lnTo>
                  <a:pt x="4534" y="270"/>
                </a:lnTo>
                <a:lnTo>
                  <a:pt x="4106" y="0"/>
                </a:lnTo>
                <a:lnTo>
                  <a:pt x="2142" y="3139"/>
                </a:lnTo>
                <a:lnTo>
                  <a:pt x="2117" y="3136"/>
                </a:lnTo>
                <a:lnTo>
                  <a:pt x="2091" y="3134"/>
                </a:lnTo>
                <a:lnTo>
                  <a:pt x="2066" y="3133"/>
                </a:lnTo>
                <a:lnTo>
                  <a:pt x="2039" y="3133"/>
                </a:lnTo>
                <a:lnTo>
                  <a:pt x="2014" y="3134"/>
                </a:lnTo>
                <a:lnTo>
                  <a:pt x="1989" y="3136"/>
                </a:lnTo>
                <a:lnTo>
                  <a:pt x="1963" y="3138"/>
                </a:lnTo>
                <a:lnTo>
                  <a:pt x="1938" y="3142"/>
                </a:lnTo>
                <a:lnTo>
                  <a:pt x="1912" y="3147"/>
                </a:lnTo>
                <a:lnTo>
                  <a:pt x="1888" y="3153"/>
                </a:lnTo>
                <a:lnTo>
                  <a:pt x="1862" y="3160"/>
                </a:lnTo>
                <a:lnTo>
                  <a:pt x="1838" y="3168"/>
                </a:lnTo>
                <a:lnTo>
                  <a:pt x="1813" y="3177"/>
                </a:lnTo>
                <a:lnTo>
                  <a:pt x="1789" y="3188"/>
                </a:lnTo>
                <a:lnTo>
                  <a:pt x="1765" y="3200"/>
                </a:lnTo>
                <a:lnTo>
                  <a:pt x="1742" y="3212"/>
                </a:lnTo>
                <a:lnTo>
                  <a:pt x="1719" y="3226"/>
                </a:lnTo>
                <a:lnTo>
                  <a:pt x="1695" y="3242"/>
                </a:lnTo>
                <a:lnTo>
                  <a:pt x="1673" y="3259"/>
                </a:lnTo>
                <a:lnTo>
                  <a:pt x="1651" y="3277"/>
                </a:lnTo>
                <a:lnTo>
                  <a:pt x="1629" y="3297"/>
                </a:lnTo>
                <a:lnTo>
                  <a:pt x="1609" y="3317"/>
                </a:lnTo>
                <a:lnTo>
                  <a:pt x="1587" y="3339"/>
                </a:lnTo>
                <a:lnTo>
                  <a:pt x="1568" y="3363"/>
                </a:lnTo>
                <a:lnTo>
                  <a:pt x="1547" y="3388"/>
                </a:lnTo>
                <a:lnTo>
                  <a:pt x="1529" y="3415"/>
                </a:lnTo>
                <a:lnTo>
                  <a:pt x="1510" y="3442"/>
                </a:lnTo>
                <a:lnTo>
                  <a:pt x="1492" y="3472"/>
                </a:lnTo>
                <a:lnTo>
                  <a:pt x="1475" y="3503"/>
                </a:lnTo>
                <a:lnTo>
                  <a:pt x="1459" y="3536"/>
                </a:lnTo>
                <a:lnTo>
                  <a:pt x="1442" y="3570"/>
                </a:lnTo>
                <a:lnTo>
                  <a:pt x="1427" y="3605"/>
                </a:lnTo>
                <a:lnTo>
                  <a:pt x="1411" y="3653"/>
                </a:lnTo>
                <a:lnTo>
                  <a:pt x="1393" y="3699"/>
                </a:lnTo>
                <a:lnTo>
                  <a:pt x="1373" y="3744"/>
                </a:lnTo>
                <a:lnTo>
                  <a:pt x="1354" y="3787"/>
                </a:lnTo>
                <a:lnTo>
                  <a:pt x="1332" y="3828"/>
                </a:lnTo>
                <a:lnTo>
                  <a:pt x="1311" y="3868"/>
                </a:lnTo>
                <a:lnTo>
                  <a:pt x="1289" y="3908"/>
                </a:lnTo>
                <a:lnTo>
                  <a:pt x="1265" y="3944"/>
                </a:lnTo>
                <a:lnTo>
                  <a:pt x="1241" y="3981"/>
                </a:lnTo>
                <a:lnTo>
                  <a:pt x="1216" y="4016"/>
                </a:lnTo>
                <a:lnTo>
                  <a:pt x="1191" y="4048"/>
                </a:lnTo>
                <a:lnTo>
                  <a:pt x="1165" y="4081"/>
                </a:lnTo>
                <a:lnTo>
                  <a:pt x="1139" y="4111"/>
                </a:lnTo>
                <a:lnTo>
                  <a:pt x="1111" y="4141"/>
                </a:lnTo>
                <a:lnTo>
                  <a:pt x="1084" y="4170"/>
                </a:lnTo>
                <a:lnTo>
                  <a:pt x="1056" y="4197"/>
                </a:lnTo>
                <a:lnTo>
                  <a:pt x="1028" y="4222"/>
                </a:lnTo>
                <a:lnTo>
                  <a:pt x="999" y="4248"/>
                </a:lnTo>
                <a:lnTo>
                  <a:pt x="970" y="4271"/>
                </a:lnTo>
                <a:lnTo>
                  <a:pt x="940" y="4295"/>
                </a:lnTo>
                <a:lnTo>
                  <a:pt x="911" y="4316"/>
                </a:lnTo>
                <a:lnTo>
                  <a:pt x="881" y="4337"/>
                </a:lnTo>
                <a:lnTo>
                  <a:pt x="852" y="4356"/>
                </a:lnTo>
                <a:lnTo>
                  <a:pt x="821" y="4375"/>
                </a:lnTo>
                <a:lnTo>
                  <a:pt x="792" y="4393"/>
                </a:lnTo>
                <a:lnTo>
                  <a:pt x="761" y="4410"/>
                </a:lnTo>
                <a:lnTo>
                  <a:pt x="731" y="4425"/>
                </a:lnTo>
                <a:lnTo>
                  <a:pt x="701" y="4440"/>
                </a:lnTo>
                <a:lnTo>
                  <a:pt x="671" y="4455"/>
                </a:lnTo>
                <a:lnTo>
                  <a:pt x="641" y="4468"/>
                </a:lnTo>
                <a:lnTo>
                  <a:pt x="611" y="4480"/>
                </a:lnTo>
                <a:lnTo>
                  <a:pt x="582" y="4492"/>
                </a:lnTo>
                <a:lnTo>
                  <a:pt x="524" y="4513"/>
                </a:lnTo>
                <a:lnTo>
                  <a:pt x="468" y="4531"/>
                </a:lnTo>
                <a:lnTo>
                  <a:pt x="413" y="4547"/>
                </a:lnTo>
                <a:lnTo>
                  <a:pt x="359" y="4561"/>
                </a:lnTo>
                <a:lnTo>
                  <a:pt x="309" y="4572"/>
                </a:lnTo>
                <a:lnTo>
                  <a:pt x="261" y="4581"/>
                </a:lnTo>
                <a:lnTo>
                  <a:pt x="215" y="4588"/>
                </a:lnTo>
                <a:lnTo>
                  <a:pt x="174" y="4594"/>
                </a:lnTo>
                <a:lnTo>
                  <a:pt x="135" y="4598"/>
                </a:lnTo>
                <a:lnTo>
                  <a:pt x="102" y="4601"/>
                </a:lnTo>
                <a:lnTo>
                  <a:pt x="72" y="4603"/>
                </a:lnTo>
                <a:lnTo>
                  <a:pt x="47" y="4604"/>
                </a:lnTo>
                <a:lnTo>
                  <a:pt x="12" y="4605"/>
                </a:lnTo>
                <a:lnTo>
                  <a:pt x="0" y="4605"/>
                </a:lnTo>
                <a:lnTo>
                  <a:pt x="17" y="4616"/>
                </a:lnTo>
                <a:lnTo>
                  <a:pt x="68" y="4645"/>
                </a:lnTo>
                <a:lnTo>
                  <a:pt x="105" y="4666"/>
                </a:lnTo>
                <a:lnTo>
                  <a:pt x="150" y="4689"/>
                </a:lnTo>
                <a:lnTo>
                  <a:pt x="201" y="4714"/>
                </a:lnTo>
                <a:lnTo>
                  <a:pt x="258" y="4743"/>
                </a:lnTo>
                <a:lnTo>
                  <a:pt x="321" y="4773"/>
                </a:lnTo>
                <a:lnTo>
                  <a:pt x="390" y="4802"/>
                </a:lnTo>
                <a:lnTo>
                  <a:pt x="466" y="4833"/>
                </a:lnTo>
                <a:lnTo>
                  <a:pt x="545" y="4863"/>
                </a:lnTo>
                <a:lnTo>
                  <a:pt x="587" y="4878"/>
                </a:lnTo>
                <a:lnTo>
                  <a:pt x="630" y="4893"/>
                </a:lnTo>
                <a:lnTo>
                  <a:pt x="673" y="4908"/>
                </a:lnTo>
                <a:lnTo>
                  <a:pt x="718" y="4921"/>
                </a:lnTo>
                <a:lnTo>
                  <a:pt x="764" y="4935"/>
                </a:lnTo>
                <a:lnTo>
                  <a:pt x="811" y="4949"/>
                </a:lnTo>
                <a:lnTo>
                  <a:pt x="858" y="4961"/>
                </a:lnTo>
                <a:lnTo>
                  <a:pt x="907" y="4973"/>
                </a:lnTo>
                <a:lnTo>
                  <a:pt x="956" y="4983"/>
                </a:lnTo>
                <a:lnTo>
                  <a:pt x="1006" y="4995"/>
                </a:lnTo>
                <a:lnTo>
                  <a:pt x="1057" y="5004"/>
                </a:lnTo>
                <a:lnTo>
                  <a:pt x="1108" y="5012"/>
                </a:lnTo>
                <a:lnTo>
                  <a:pt x="1160" y="5020"/>
                </a:lnTo>
                <a:lnTo>
                  <a:pt x="1213" y="5026"/>
                </a:lnTo>
                <a:lnTo>
                  <a:pt x="1266" y="5032"/>
                </a:lnTo>
                <a:lnTo>
                  <a:pt x="1320" y="5036"/>
                </a:lnTo>
                <a:lnTo>
                  <a:pt x="1374" y="5039"/>
                </a:lnTo>
                <a:lnTo>
                  <a:pt x="1429" y="5040"/>
                </a:lnTo>
                <a:lnTo>
                  <a:pt x="1484" y="5041"/>
                </a:lnTo>
                <a:lnTo>
                  <a:pt x="1539" y="5040"/>
                </a:lnTo>
                <a:lnTo>
                  <a:pt x="1594" y="5037"/>
                </a:lnTo>
                <a:lnTo>
                  <a:pt x="1650" y="5033"/>
                </a:lnTo>
                <a:lnTo>
                  <a:pt x="1706" y="5027"/>
                </a:lnTo>
                <a:lnTo>
                  <a:pt x="1762" y="5019"/>
                </a:lnTo>
                <a:lnTo>
                  <a:pt x="1818" y="5010"/>
                </a:lnTo>
                <a:lnTo>
                  <a:pt x="1874" y="4999"/>
                </a:lnTo>
                <a:lnTo>
                  <a:pt x="1930" y="4985"/>
                </a:lnTo>
                <a:lnTo>
                  <a:pt x="1986" y="4970"/>
                </a:lnTo>
                <a:lnTo>
                  <a:pt x="2043" y="4953"/>
                </a:lnTo>
                <a:lnTo>
                  <a:pt x="2099" y="4933"/>
                </a:lnTo>
                <a:lnTo>
                  <a:pt x="2155" y="4912"/>
                </a:lnTo>
                <a:lnTo>
                  <a:pt x="2210" y="4888"/>
                </a:lnTo>
                <a:lnTo>
                  <a:pt x="2265" y="4862"/>
                </a:lnTo>
                <a:lnTo>
                  <a:pt x="2320" y="4834"/>
                </a:lnTo>
                <a:lnTo>
                  <a:pt x="2375" y="4802"/>
                </a:lnTo>
                <a:lnTo>
                  <a:pt x="2429" y="4768"/>
                </a:lnTo>
                <a:lnTo>
                  <a:pt x="2455" y="4751"/>
                </a:lnTo>
                <a:lnTo>
                  <a:pt x="2482" y="4733"/>
                </a:lnTo>
                <a:lnTo>
                  <a:pt x="2508" y="4713"/>
                </a:lnTo>
                <a:lnTo>
                  <a:pt x="2535" y="4694"/>
                </a:lnTo>
                <a:lnTo>
                  <a:pt x="2561" y="4673"/>
                </a:lnTo>
                <a:lnTo>
                  <a:pt x="2588" y="4652"/>
                </a:lnTo>
                <a:lnTo>
                  <a:pt x="2614" y="4630"/>
                </a:lnTo>
                <a:lnTo>
                  <a:pt x="2639" y="4608"/>
                </a:lnTo>
                <a:lnTo>
                  <a:pt x="2661" y="4588"/>
                </a:lnTo>
                <a:lnTo>
                  <a:pt x="2681" y="4569"/>
                </a:lnTo>
                <a:lnTo>
                  <a:pt x="2701" y="4547"/>
                </a:lnTo>
                <a:lnTo>
                  <a:pt x="2719" y="4527"/>
                </a:lnTo>
                <a:lnTo>
                  <a:pt x="2737" y="4506"/>
                </a:lnTo>
                <a:lnTo>
                  <a:pt x="2755" y="4483"/>
                </a:lnTo>
                <a:lnTo>
                  <a:pt x="2771" y="4461"/>
                </a:lnTo>
                <a:lnTo>
                  <a:pt x="2786" y="4438"/>
                </a:lnTo>
                <a:lnTo>
                  <a:pt x="2800" y="4415"/>
                </a:lnTo>
                <a:lnTo>
                  <a:pt x="2815" y="4392"/>
                </a:lnTo>
                <a:lnTo>
                  <a:pt x="2827" y="4367"/>
                </a:lnTo>
                <a:lnTo>
                  <a:pt x="2839" y="4344"/>
                </a:lnTo>
                <a:lnTo>
                  <a:pt x="2850" y="4319"/>
                </a:lnTo>
                <a:lnTo>
                  <a:pt x="2861" y="4294"/>
                </a:lnTo>
                <a:lnTo>
                  <a:pt x="2871" y="4268"/>
                </a:lnTo>
                <a:lnTo>
                  <a:pt x="2880" y="4243"/>
                </a:lnTo>
                <a:lnTo>
                  <a:pt x="2887" y="4217"/>
                </a:lnTo>
                <a:lnTo>
                  <a:pt x="2894" y="4192"/>
                </a:lnTo>
                <a:lnTo>
                  <a:pt x="2900" y="4166"/>
                </a:lnTo>
                <a:lnTo>
                  <a:pt x="2906" y="4140"/>
                </a:lnTo>
                <a:lnTo>
                  <a:pt x="2910" y="4113"/>
                </a:lnTo>
                <a:lnTo>
                  <a:pt x="2915" y="4087"/>
                </a:lnTo>
                <a:lnTo>
                  <a:pt x="2918" y="4061"/>
                </a:lnTo>
                <a:lnTo>
                  <a:pt x="2919" y="4034"/>
                </a:lnTo>
                <a:lnTo>
                  <a:pt x="2921" y="4008"/>
                </a:lnTo>
                <a:lnTo>
                  <a:pt x="2921" y="3981"/>
                </a:lnTo>
                <a:lnTo>
                  <a:pt x="2920" y="3955"/>
                </a:lnTo>
                <a:lnTo>
                  <a:pt x="2919" y="3928"/>
                </a:lnTo>
                <a:lnTo>
                  <a:pt x="2917" y="3901"/>
                </a:lnTo>
                <a:lnTo>
                  <a:pt x="2912" y="3874"/>
                </a:lnTo>
                <a:lnTo>
                  <a:pt x="2909" y="3849"/>
                </a:lnTo>
                <a:lnTo>
                  <a:pt x="2904" y="3822"/>
                </a:lnTo>
                <a:lnTo>
                  <a:pt x="4946" y="532"/>
                </a:lnTo>
                <a:close/>
                <a:moveTo>
                  <a:pt x="2479" y="3126"/>
                </a:moveTo>
                <a:lnTo>
                  <a:pt x="2732" y="2726"/>
                </a:lnTo>
                <a:lnTo>
                  <a:pt x="3096" y="2957"/>
                </a:lnTo>
                <a:lnTo>
                  <a:pt x="2842" y="3358"/>
                </a:lnTo>
                <a:lnTo>
                  <a:pt x="2479" y="312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>
            <a:normAutofit/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fontAlgn="auto">
              <a:defRPr/>
            </a:pPr>
            <a:endParaRPr lang="zh-CN" altLang="en-US" strike="noStrike" noProof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>
            <p:custDataLst>
              <p:tags r:id="rId7"/>
            </p:custDataLst>
          </p:nvPr>
        </p:nvSpPr>
        <p:spPr>
          <a:xfrm>
            <a:off x="5781993" y="3363913"/>
            <a:ext cx="1193800" cy="1193800"/>
          </a:xfrm>
          <a:prstGeom prst="ellipse">
            <a:avLst/>
          </a:prstGeom>
          <a:solidFill>
            <a:srgbClr val="808080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 fontAlgn="auto"/>
            <a:endParaRPr lang="zh-CN" altLang="en-US" strike="noStrike" noProof="1">
              <a:sym typeface="Arial" panose="020B0604020202020204" pitchFamily="34" charset="0"/>
            </a:endParaRPr>
          </a:p>
        </p:txBody>
      </p:sp>
      <p:sp>
        <p:nvSpPr>
          <p:cNvPr id="23" name="KSO_Shape"/>
          <p:cNvSpPr/>
          <p:nvPr>
            <p:custDataLst>
              <p:tags r:id="rId8"/>
            </p:custDataLst>
          </p:nvPr>
        </p:nvSpPr>
        <p:spPr bwMode="auto">
          <a:xfrm flipH="1">
            <a:off x="6167755" y="3727450"/>
            <a:ext cx="422275" cy="468313"/>
          </a:xfrm>
          <a:custGeom>
            <a:avLst/>
            <a:gdLst>
              <a:gd name="T0" fmla="*/ 324081616 w 7313"/>
              <a:gd name="T1" fmla="*/ 0 h 8141"/>
              <a:gd name="T2" fmla="*/ 339365365 w 7313"/>
              <a:gd name="T3" fmla="*/ 6789765 h 8141"/>
              <a:gd name="T4" fmla="*/ 339639393 w 7313"/>
              <a:gd name="T5" fmla="*/ 26009182 h 8141"/>
              <a:gd name="T6" fmla="*/ 326382416 w 7313"/>
              <a:gd name="T7" fmla="*/ 33127484 h 8141"/>
              <a:gd name="T8" fmla="*/ 340954068 w 7313"/>
              <a:gd name="T9" fmla="*/ 36139074 h 8141"/>
              <a:gd name="T10" fmla="*/ 364619402 w 7313"/>
              <a:gd name="T11" fmla="*/ 25187839 h 8141"/>
              <a:gd name="T12" fmla="*/ 386367247 w 7313"/>
              <a:gd name="T13" fmla="*/ 35591512 h 8141"/>
              <a:gd name="T14" fmla="*/ 395296418 w 7313"/>
              <a:gd name="T15" fmla="*/ 52018598 h 8141"/>
              <a:gd name="T16" fmla="*/ 400445838 w 7313"/>
              <a:gd name="T17" fmla="*/ 76604119 h 8141"/>
              <a:gd name="T18" fmla="*/ 386257496 w 7313"/>
              <a:gd name="T19" fmla="*/ 111593547 h 8141"/>
              <a:gd name="T20" fmla="*/ 345555668 w 7313"/>
              <a:gd name="T21" fmla="*/ 148663476 h 8141"/>
              <a:gd name="T22" fmla="*/ 311043908 w 7313"/>
              <a:gd name="T23" fmla="*/ 169525578 h 8141"/>
              <a:gd name="T24" fmla="*/ 317288969 w 7313"/>
              <a:gd name="T25" fmla="*/ 180531569 h 8141"/>
              <a:gd name="T26" fmla="*/ 326053864 w 7313"/>
              <a:gd name="T27" fmla="*/ 197177679 h 8141"/>
              <a:gd name="T28" fmla="*/ 312523094 w 7313"/>
              <a:gd name="T29" fmla="*/ 210154892 h 8141"/>
              <a:gd name="T30" fmla="*/ 284584946 w 7313"/>
              <a:gd name="T31" fmla="*/ 217985025 h 8141"/>
              <a:gd name="T32" fmla="*/ 253798179 w 7313"/>
              <a:gd name="T33" fmla="*/ 242515790 h 8141"/>
              <a:gd name="T34" fmla="*/ 237473548 w 7313"/>
              <a:gd name="T35" fmla="*/ 260530805 h 8141"/>
              <a:gd name="T36" fmla="*/ 245855132 w 7313"/>
              <a:gd name="T37" fmla="*/ 279093147 h 8141"/>
              <a:gd name="T38" fmla="*/ 233091217 w 7313"/>
              <a:gd name="T39" fmla="*/ 290975236 h 8141"/>
              <a:gd name="T40" fmla="*/ 229914045 w 7313"/>
              <a:gd name="T41" fmla="*/ 321529181 h 8141"/>
              <a:gd name="T42" fmla="*/ 254620027 w 7313"/>
              <a:gd name="T43" fmla="*/ 354656899 h 8141"/>
              <a:gd name="T44" fmla="*/ 266069032 w 7313"/>
              <a:gd name="T45" fmla="*/ 365827158 h 8141"/>
              <a:gd name="T46" fmla="*/ 282284147 w 7313"/>
              <a:gd name="T47" fmla="*/ 389974630 h 8141"/>
              <a:gd name="T48" fmla="*/ 284913498 w 7313"/>
              <a:gd name="T49" fmla="*/ 407441849 h 8141"/>
              <a:gd name="T50" fmla="*/ 290720256 w 7313"/>
              <a:gd name="T51" fmla="*/ 422061981 h 8141"/>
              <a:gd name="T52" fmla="*/ 274340866 w 7313"/>
              <a:gd name="T53" fmla="*/ 434984438 h 8141"/>
              <a:gd name="T54" fmla="*/ 211014586 w 7313"/>
              <a:gd name="T55" fmla="*/ 445552379 h 8141"/>
              <a:gd name="T56" fmla="*/ 137499219 w 7313"/>
              <a:gd name="T57" fmla="*/ 438324565 h 8141"/>
              <a:gd name="T58" fmla="*/ 111423568 w 7313"/>
              <a:gd name="T59" fmla="*/ 425894913 h 8141"/>
              <a:gd name="T60" fmla="*/ 115751374 w 7313"/>
              <a:gd name="T61" fmla="*/ 407551362 h 8141"/>
              <a:gd name="T62" fmla="*/ 118654753 w 7313"/>
              <a:gd name="T63" fmla="*/ 389810362 h 8141"/>
              <a:gd name="T64" fmla="*/ 134650599 w 7313"/>
              <a:gd name="T65" fmla="*/ 365443865 h 8141"/>
              <a:gd name="T66" fmla="*/ 146318873 w 7313"/>
              <a:gd name="T67" fmla="*/ 354383118 h 8141"/>
              <a:gd name="T68" fmla="*/ 170860579 w 7313"/>
              <a:gd name="T69" fmla="*/ 321310156 h 8141"/>
              <a:gd name="T70" fmla="*/ 165984952 w 7313"/>
              <a:gd name="T71" fmla="*/ 290372919 h 8141"/>
              <a:gd name="T72" fmla="*/ 154700223 w 7313"/>
              <a:gd name="T73" fmla="*/ 275479240 h 8141"/>
              <a:gd name="T74" fmla="*/ 165218097 w 7313"/>
              <a:gd name="T75" fmla="*/ 257354713 h 8141"/>
              <a:gd name="T76" fmla="*/ 145004197 w 7313"/>
              <a:gd name="T77" fmla="*/ 241475423 h 8141"/>
              <a:gd name="T78" fmla="*/ 114710492 w 7313"/>
              <a:gd name="T79" fmla="*/ 216287583 h 8141"/>
              <a:gd name="T80" fmla="*/ 88689599 w 7313"/>
              <a:gd name="T81" fmla="*/ 210319160 h 8141"/>
              <a:gd name="T82" fmla="*/ 75158829 w 7313"/>
              <a:gd name="T83" fmla="*/ 199203657 h 8141"/>
              <a:gd name="T84" fmla="*/ 81403890 w 7313"/>
              <a:gd name="T85" fmla="*/ 181900473 h 8141"/>
              <a:gd name="T86" fmla="*/ 92469585 w 7313"/>
              <a:gd name="T87" fmla="*/ 173796559 h 8141"/>
              <a:gd name="T88" fmla="*/ 63545314 w 7313"/>
              <a:gd name="T89" fmla="*/ 152934458 h 8141"/>
              <a:gd name="T90" fmla="*/ 18351404 w 7313"/>
              <a:gd name="T91" fmla="*/ 116904896 h 8141"/>
              <a:gd name="T92" fmla="*/ 602579 w 7313"/>
              <a:gd name="T93" fmla="*/ 79889490 h 8141"/>
              <a:gd name="T94" fmla="*/ 5039902 w 7313"/>
              <a:gd name="T95" fmla="*/ 52675672 h 8141"/>
              <a:gd name="T96" fmla="*/ 12654398 w 7313"/>
              <a:gd name="T97" fmla="*/ 39205653 h 8141"/>
              <a:gd name="T98" fmla="*/ 30896284 w 7313"/>
              <a:gd name="T99" fmla="*/ 25625889 h 8141"/>
              <a:gd name="T100" fmla="*/ 57026460 w 7313"/>
              <a:gd name="T101" fmla="*/ 32744191 h 8141"/>
              <a:gd name="T102" fmla="*/ 78171725 w 7313"/>
              <a:gd name="T103" fmla="*/ 41067363 h 8141"/>
              <a:gd name="T104" fmla="*/ 60751686 w 7313"/>
              <a:gd name="T105" fmla="*/ 25461620 h 8141"/>
              <a:gd name="T106" fmla="*/ 62559424 w 7313"/>
              <a:gd name="T107" fmla="*/ 5366105 h 8141"/>
              <a:gd name="T108" fmla="*/ 53246708 w 7313"/>
              <a:gd name="T109" fmla="*/ 102722814 h 8141"/>
              <a:gd name="T110" fmla="*/ 87046372 w 7313"/>
              <a:gd name="T111" fmla="*/ 132455649 h 8141"/>
              <a:gd name="T112" fmla="*/ 65079258 w 7313"/>
              <a:gd name="T113" fmla="*/ 79287172 h 8141"/>
              <a:gd name="T114" fmla="*/ 51164944 w 7313"/>
              <a:gd name="T115" fmla="*/ 85803156 h 8141"/>
              <a:gd name="T116" fmla="*/ 315042928 w 7313"/>
              <a:gd name="T117" fmla="*/ 102558545 h 8141"/>
              <a:gd name="T118" fmla="*/ 341228096 w 7313"/>
              <a:gd name="T119" fmla="*/ 111319533 h 8141"/>
              <a:gd name="T120" fmla="*/ 350759846 w 7313"/>
              <a:gd name="T121" fmla="*/ 89252795 h 8141"/>
              <a:gd name="T122" fmla="*/ 341611406 w 7313"/>
              <a:gd name="T123" fmla="*/ 79068147 h 814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313" h="8141">
                <a:moveTo>
                  <a:pt x="1162" y="79"/>
                </a:moveTo>
                <a:lnTo>
                  <a:pt x="1162" y="79"/>
                </a:lnTo>
                <a:lnTo>
                  <a:pt x="1173" y="69"/>
                </a:lnTo>
                <a:lnTo>
                  <a:pt x="1185" y="60"/>
                </a:lnTo>
                <a:lnTo>
                  <a:pt x="1198" y="51"/>
                </a:lnTo>
                <a:lnTo>
                  <a:pt x="1211" y="42"/>
                </a:lnTo>
                <a:lnTo>
                  <a:pt x="1224" y="35"/>
                </a:lnTo>
                <a:lnTo>
                  <a:pt x="1238" y="28"/>
                </a:lnTo>
                <a:lnTo>
                  <a:pt x="1252" y="23"/>
                </a:lnTo>
                <a:lnTo>
                  <a:pt x="1266" y="17"/>
                </a:lnTo>
                <a:lnTo>
                  <a:pt x="1282" y="13"/>
                </a:lnTo>
                <a:lnTo>
                  <a:pt x="1296" y="10"/>
                </a:lnTo>
                <a:lnTo>
                  <a:pt x="1326" y="4"/>
                </a:lnTo>
                <a:lnTo>
                  <a:pt x="1357" y="1"/>
                </a:lnTo>
                <a:lnTo>
                  <a:pt x="1388" y="0"/>
                </a:lnTo>
                <a:lnTo>
                  <a:pt x="5916" y="0"/>
                </a:lnTo>
                <a:lnTo>
                  <a:pt x="5936" y="0"/>
                </a:lnTo>
                <a:lnTo>
                  <a:pt x="5954" y="0"/>
                </a:lnTo>
                <a:lnTo>
                  <a:pt x="5973" y="2"/>
                </a:lnTo>
                <a:lnTo>
                  <a:pt x="5992" y="4"/>
                </a:lnTo>
                <a:lnTo>
                  <a:pt x="6011" y="8"/>
                </a:lnTo>
                <a:lnTo>
                  <a:pt x="6029" y="13"/>
                </a:lnTo>
                <a:lnTo>
                  <a:pt x="6048" y="18"/>
                </a:lnTo>
                <a:lnTo>
                  <a:pt x="6065" y="25"/>
                </a:lnTo>
                <a:lnTo>
                  <a:pt x="6083" y="31"/>
                </a:lnTo>
                <a:lnTo>
                  <a:pt x="6099" y="40"/>
                </a:lnTo>
                <a:lnTo>
                  <a:pt x="6115" y="50"/>
                </a:lnTo>
                <a:lnTo>
                  <a:pt x="6132" y="61"/>
                </a:lnTo>
                <a:lnTo>
                  <a:pt x="6146" y="72"/>
                </a:lnTo>
                <a:lnTo>
                  <a:pt x="6160" y="85"/>
                </a:lnTo>
                <a:lnTo>
                  <a:pt x="6173" y="99"/>
                </a:lnTo>
                <a:lnTo>
                  <a:pt x="6186" y="113"/>
                </a:lnTo>
                <a:lnTo>
                  <a:pt x="6195" y="124"/>
                </a:lnTo>
                <a:lnTo>
                  <a:pt x="6202" y="136"/>
                </a:lnTo>
                <a:lnTo>
                  <a:pt x="6210" y="148"/>
                </a:lnTo>
                <a:lnTo>
                  <a:pt x="6216" y="160"/>
                </a:lnTo>
                <a:lnTo>
                  <a:pt x="6223" y="172"/>
                </a:lnTo>
                <a:lnTo>
                  <a:pt x="6228" y="185"/>
                </a:lnTo>
                <a:lnTo>
                  <a:pt x="6238" y="211"/>
                </a:lnTo>
                <a:lnTo>
                  <a:pt x="6245" y="237"/>
                </a:lnTo>
                <a:lnTo>
                  <a:pt x="6249" y="264"/>
                </a:lnTo>
                <a:lnTo>
                  <a:pt x="6251" y="292"/>
                </a:lnTo>
                <a:lnTo>
                  <a:pt x="6251" y="319"/>
                </a:lnTo>
                <a:lnTo>
                  <a:pt x="6249" y="348"/>
                </a:lnTo>
                <a:lnTo>
                  <a:pt x="6243" y="375"/>
                </a:lnTo>
                <a:lnTo>
                  <a:pt x="6236" y="401"/>
                </a:lnTo>
                <a:lnTo>
                  <a:pt x="6226" y="427"/>
                </a:lnTo>
                <a:lnTo>
                  <a:pt x="6221" y="439"/>
                </a:lnTo>
                <a:lnTo>
                  <a:pt x="6214" y="452"/>
                </a:lnTo>
                <a:lnTo>
                  <a:pt x="6208" y="464"/>
                </a:lnTo>
                <a:lnTo>
                  <a:pt x="6200" y="475"/>
                </a:lnTo>
                <a:lnTo>
                  <a:pt x="6191" y="487"/>
                </a:lnTo>
                <a:lnTo>
                  <a:pt x="6183" y="498"/>
                </a:lnTo>
                <a:lnTo>
                  <a:pt x="6173" y="508"/>
                </a:lnTo>
                <a:lnTo>
                  <a:pt x="6163" y="517"/>
                </a:lnTo>
                <a:lnTo>
                  <a:pt x="6151" y="530"/>
                </a:lnTo>
                <a:lnTo>
                  <a:pt x="6137" y="542"/>
                </a:lnTo>
                <a:lnTo>
                  <a:pt x="6123" y="552"/>
                </a:lnTo>
                <a:lnTo>
                  <a:pt x="6109" y="562"/>
                </a:lnTo>
                <a:lnTo>
                  <a:pt x="6093" y="571"/>
                </a:lnTo>
                <a:lnTo>
                  <a:pt x="6077" y="578"/>
                </a:lnTo>
                <a:lnTo>
                  <a:pt x="6061" y="585"/>
                </a:lnTo>
                <a:lnTo>
                  <a:pt x="6045" y="590"/>
                </a:lnTo>
                <a:lnTo>
                  <a:pt x="6027" y="594"/>
                </a:lnTo>
                <a:lnTo>
                  <a:pt x="6010" y="599"/>
                </a:lnTo>
                <a:lnTo>
                  <a:pt x="5992" y="602"/>
                </a:lnTo>
                <a:lnTo>
                  <a:pt x="5975" y="604"/>
                </a:lnTo>
                <a:lnTo>
                  <a:pt x="5958" y="605"/>
                </a:lnTo>
                <a:lnTo>
                  <a:pt x="5939" y="606"/>
                </a:lnTo>
                <a:lnTo>
                  <a:pt x="5922" y="606"/>
                </a:lnTo>
                <a:lnTo>
                  <a:pt x="5904" y="606"/>
                </a:lnTo>
                <a:lnTo>
                  <a:pt x="5870" y="894"/>
                </a:lnTo>
                <a:lnTo>
                  <a:pt x="5908" y="876"/>
                </a:lnTo>
                <a:lnTo>
                  <a:pt x="5947" y="858"/>
                </a:lnTo>
                <a:lnTo>
                  <a:pt x="5985" y="840"/>
                </a:lnTo>
                <a:lnTo>
                  <a:pt x="6024" y="824"/>
                </a:lnTo>
                <a:lnTo>
                  <a:pt x="6103" y="793"/>
                </a:lnTo>
                <a:lnTo>
                  <a:pt x="6183" y="764"/>
                </a:lnTo>
                <a:lnTo>
                  <a:pt x="6186" y="750"/>
                </a:lnTo>
                <a:lnTo>
                  <a:pt x="6189" y="737"/>
                </a:lnTo>
                <a:lnTo>
                  <a:pt x="6199" y="710"/>
                </a:lnTo>
                <a:lnTo>
                  <a:pt x="6210" y="685"/>
                </a:lnTo>
                <a:lnTo>
                  <a:pt x="6224" y="660"/>
                </a:lnTo>
                <a:lnTo>
                  <a:pt x="6239" y="637"/>
                </a:lnTo>
                <a:lnTo>
                  <a:pt x="6255" y="615"/>
                </a:lnTo>
                <a:lnTo>
                  <a:pt x="6274" y="594"/>
                </a:lnTo>
                <a:lnTo>
                  <a:pt x="6295" y="576"/>
                </a:lnTo>
                <a:lnTo>
                  <a:pt x="6316" y="558"/>
                </a:lnTo>
                <a:lnTo>
                  <a:pt x="6339" y="541"/>
                </a:lnTo>
                <a:lnTo>
                  <a:pt x="6363" y="527"/>
                </a:lnTo>
                <a:lnTo>
                  <a:pt x="6387" y="514"/>
                </a:lnTo>
                <a:lnTo>
                  <a:pt x="6413" y="502"/>
                </a:lnTo>
                <a:lnTo>
                  <a:pt x="6439" y="491"/>
                </a:lnTo>
                <a:lnTo>
                  <a:pt x="6465" y="483"/>
                </a:lnTo>
                <a:lnTo>
                  <a:pt x="6492" y="476"/>
                </a:lnTo>
                <a:lnTo>
                  <a:pt x="6524" y="469"/>
                </a:lnTo>
                <a:lnTo>
                  <a:pt x="6556" y="465"/>
                </a:lnTo>
                <a:lnTo>
                  <a:pt x="6590" y="462"/>
                </a:lnTo>
                <a:lnTo>
                  <a:pt x="6623" y="460"/>
                </a:lnTo>
                <a:lnTo>
                  <a:pt x="6656" y="460"/>
                </a:lnTo>
                <a:lnTo>
                  <a:pt x="6690" y="461"/>
                </a:lnTo>
                <a:lnTo>
                  <a:pt x="6723" y="464"/>
                </a:lnTo>
                <a:lnTo>
                  <a:pt x="6755" y="469"/>
                </a:lnTo>
                <a:lnTo>
                  <a:pt x="6788" y="476"/>
                </a:lnTo>
                <a:lnTo>
                  <a:pt x="6820" y="485"/>
                </a:lnTo>
                <a:lnTo>
                  <a:pt x="6851" y="496"/>
                </a:lnTo>
                <a:lnTo>
                  <a:pt x="6881" y="508"/>
                </a:lnTo>
                <a:lnTo>
                  <a:pt x="6911" y="523"/>
                </a:lnTo>
                <a:lnTo>
                  <a:pt x="6939" y="539"/>
                </a:lnTo>
                <a:lnTo>
                  <a:pt x="6966" y="559"/>
                </a:lnTo>
                <a:lnTo>
                  <a:pt x="6979" y="568"/>
                </a:lnTo>
                <a:lnTo>
                  <a:pt x="6992" y="579"/>
                </a:lnTo>
                <a:lnTo>
                  <a:pt x="7006" y="592"/>
                </a:lnTo>
                <a:lnTo>
                  <a:pt x="7020" y="605"/>
                </a:lnTo>
                <a:lnTo>
                  <a:pt x="7031" y="619"/>
                </a:lnTo>
                <a:lnTo>
                  <a:pt x="7043" y="635"/>
                </a:lnTo>
                <a:lnTo>
                  <a:pt x="7053" y="650"/>
                </a:lnTo>
                <a:lnTo>
                  <a:pt x="7063" y="666"/>
                </a:lnTo>
                <a:lnTo>
                  <a:pt x="7072" y="683"/>
                </a:lnTo>
                <a:lnTo>
                  <a:pt x="7079" y="700"/>
                </a:lnTo>
                <a:lnTo>
                  <a:pt x="7086" y="717"/>
                </a:lnTo>
                <a:lnTo>
                  <a:pt x="7091" y="736"/>
                </a:lnTo>
                <a:lnTo>
                  <a:pt x="7095" y="753"/>
                </a:lnTo>
                <a:lnTo>
                  <a:pt x="7098" y="772"/>
                </a:lnTo>
                <a:lnTo>
                  <a:pt x="7100" y="791"/>
                </a:lnTo>
                <a:lnTo>
                  <a:pt x="7100" y="810"/>
                </a:lnTo>
                <a:lnTo>
                  <a:pt x="7099" y="828"/>
                </a:lnTo>
                <a:lnTo>
                  <a:pt x="7097" y="848"/>
                </a:lnTo>
                <a:lnTo>
                  <a:pt x="7121" y="864"/>
                </a:lnTo>
                <a:lnTo>
                  <a:pt x="7143" y="881"/>
                </a:lnTo>
                <a:lnTo>
                  <a:pt x="7165" y="899"/>
                </a:lnTo>
                <a:lnTo>
                  <a:pt x="7187" y="918"/>
                </a:lnTo>
                <a:lnTo>
                  <a:pt x="7206" y="939"/>
                </a:lnTo>
                <a:lnTo>
                  <a:pt x="7216" y="950"/>
                </a:lnTo>
                <a:lnTo>
                  <a:pt x="7225" y="961"/>
                </a:lnTo>
                <a:lnTo>
                  <a:pt x="7233" y="973"/>
                </a:lnTo>
                <a:lnTo>
                  <a:pt x="7240" y="985"/>
                </a:lnTo>
                <a:lnTo>
                  <a:pt x="7247" y="998"/>
                </a:lnTo>
                <a:lnTo>
                  <a:pt x="7253" y="1011"/>
                </a:lnTo>
                <a:lnTo>
                  <a:pt x="7265" y="1041"/>
                </a:lnTo>
                <a:lnTo>
                  <a:pt x="7276" y="1073"/>
                </a:lnTo>
                <a:lnTo>
                  <a:pt x="7285" y="1104"/>
                </a:lnTo>
                <a:lnTo>
                  <a:pt x="7293" y="1137"/>
                </a:lnTo>
                <a:lnTo>
                  <a:pt x="7300" y="1168"/>
                </a:lnTo>
                <a:lnTo>
                  <a:pt x="7305" y="1201"/>
                </a:lnTo>
                <a:lnTo>
                  <a:pt x="7309" y="1234"/>
                </a:lnTo>
                <a:lnTo>
                  <a:pt x="7312" y="1267"/>
                </a:lnTo>
                <a:lnTo>
                  <a:pt x="7313" y="1300"/>
                </a:lnTo>
                <a:lnTo>
                  <a:pt x="7313" y="1333"/>
                </a:lnTo>
                <a:lnTo>
                  <a:pt x="7312" y="1366"/>
                </a:lnTo>
                <a:lnTo>
                  <a:pt x="7310" y="1399"/>
                </a:lnTo>
                <a:lnTo>
                  <a:pt x="7306" y="1431"/>
                </a:lnTo>
                <a:lnTo>
                  <a:pt x="7302" y="1465"/>
                </a:lnTo>
                <a:lnTo>
                  <a:pt x="7297" y="1498"/>
                </a:lnTo>
                <a:lnTo>
                  <a:pt x="7290" y="1529"/>
                </a:lnTo>
                <a:lnTo>
                  <a:pt x="7279" y="1572"/>
                </a:lnTo>
                <a:lnTo>
                  <a:pt x="7267" y="1614"/>
                </a:lnTo>
                <a:lnTo>
                  <a:pt x="7254" y="1655"/>
                </a:lnTo>
                <a:lnTo>
                  <a:pt x="7239" y="1696"/>
                </a:lnTo>
                <a:lnTo>
                  <a:pt x="7223" y="1736"/>
                </a:lnTo>
                <a:lnTo>
                  <a:pt x="7205" y="1776"/>
                </a:lnTo>
                <a:lnTo>
                  <a:pt x="7187" y="1815"/>
                </a:lnTo>
                <a:lnTo>
                  <a:pt x="7166" y="1853"/>
                </a:lnTo>
                <a:lnTo>
                  <a:pt x="7146" y="1891"/>
                </a:lnTo>
                <a:lnTo>
                  <a:pt x="7123" y="1929"/>
                </a:lnTo>
                <a:lnTo>
                  <a:pt x="7100" y="1966"/>
                </a:lnTo>
                <a:lnTo>
                  <a:pt x="7076" y="2002"/>
                </a:lnTo>
                <a:lnTo>
                  <a:pt x="7051" y="2038"/>
                </a:lnTo>
                <a:lnTo>
                  <a:pt x="7026" y="2073"/>
                </a:lnTo>
                <a:lnTo>
                  <a:pt x="7000" y="2108"/>
                </a:lnTo>
                <a:lnTo>
                  <a:pt x="6973" y="2142"/>
                </a:lnTo>
                <a:lnTo>
                  <a:pt x="6933" y="2190"/>
                </a:lnTo>
                <a:lnTo>
                  <a:pt x="6891" y="2237"/>
                </a:lnTo>
                <a:lnTo>
                  <a:pt x="6848" y="2284"/>
                </a:lnTo>
                <a:lnTo>
                  <a:pt x="6804" y="2329"/>
                </a:lnTo>
                <a:lnTo>
                  <a:pt x="6759" y="2373"/>
                </a:lnTo>
                <a:lnTo>
                  <a:pt x="6713" y="2416"/>
                </a:lnTo>
                <a:lnTo>
                  <a:pt x="6666" y="2458"/>
                </a:lnTo>
                <a:lnTo>
                  <a:pt x="6617" y="2499"/>
                </a:lnTo>
                <a:lnTo>
                  <a:pt x="6568" y="2538"/>
                </a:lnTo>
                <a:lnTo>
                  <a:pt x="6518" y="2576"/>
                </a:lnTo>
                <a:lnTo>
                  <a:pt x="6467" y="2613"/>
                </a:lnTo>
                <a:lnTo>
                  <a:pt x="6415" y="2649"/>
                </a:lnTo>
                <a:lnTo>
                  <a:pt x="6362" y="2683"/>
                </a:lnTo>
                <a:lnTo>
                  <a:pt x="6308" y="2715"/>
                </a:lnTo>
                <a:lnTo>
                  <a:pt x="6253" y="2746"/>
                </a:lnTo>
                <a:lnTo>
                  <a:pt x="6198" y="2775"/>
                </a:lnTo>
                <a:lnTo>
                  <a:pt x="6129" y="2805"/>
                </a:lnTo>
                <a:lnTo>
                  <a:pt x="6062" y="2837"/>
                </a:lnTo>
                <a:lnTo>
                  <a:pt x="5995" y="2869"/>
                </a:lnTo>
                <a:lnTo>
                  <a:pt x="5962" y="2887"/>
                </a:lnTo>
                <a:lnTo>
                  <a:pt x="5928" y="2905"/>
                </a:lnTo>
                <a:lnTo>
                  <a:pt x="5897" y="2924"/>
                </a:lnTo>
                <a:lnTo>
                  <a:pt x="5865" y="2943"/>
                </a:lnTo>
                <a:lnTo>
                  <a:pt x="5834" y="2964"/>
                </a:lnTo>
                <a:lnTo>
                  <a:pt x="5803" y="2986"/>
                </a:lnTo>
                <a:lnTo>
                  <a:pt x="5774" y="3008"/>
                </a:lnTo>
                <a:lnTo>
                  <a:pt x="5745" y="3031"/>
                </a:lnTo>
                <a:lnTo>
                  <a:pt x="5717" y="3056"/>
                </a:lnTo>
                <a:lnTo>
                  <a:pt x="5690" y="3083"/>
                </a:lnTo>
                <a:lnTo>
                  <a:pt x="5678" y="3096"/>
                </a:lnTo>
                <a:lnTo>
                  <a:pt x="5666" y="3109"/>
                </a:lnTo>
                <a:lnTo>
                  <a:pt x="5657" y="3123"/>
                </a:lnTo>
                <a:lnTo>
                  <a:pt x="5647" y="3138"/>
                </a:lnTo>
                <a:lnTo>
                  <a:pt x="5638" y="3153"/>
                </a:lnTo>
                <a:lnTo>
                  <a:pt x="5629" y="3169"/>
                </a:lnTo>
                <a:lnTo>
                  <a:pt x="5615" y="3201"/>
                </a:lnTo>
                <a:lnTo>
                  <a:pt x="5623" y="3210"/>
                </a:lnTo>
                <a:lnTo>
                  <a:pt x="5632" y="3217"/>
                </a:lnTo>
                <a:lnTo>
                  <a:pt x="5640" y="3224"/>
                </a:lnTo>
                <a:lnTo>
                  <a:pt x="5650" y="3229"/>
                </a:lnTo>
                <a:lnTo>
                  <a:pt x="5670" y="3240"/>
                </a:lnTo>
                <a:lnTo>
                  <a:pt x="5690" y="3250"/>
                </a:lnTo>
                <a:lnTo>
                  <a:pt x="5733" y="3266"/>
                </a:lnTo>
                <a:lnTo>
                  <a:pt x="5753" y="3275"/>
                </a:lnTo>
                <a:lnTo>
                  <a:pt x="5773" y="3286"/>
                </a:lnTo>
                <a:lnTo>
                  <a:pt x="5792" y="3297"/>
                </a:lnTo>
                <a:lnTo>
                  <a:pt x="5810" y="3309"/>
                </a:lnTo>
                <a:lnTo>
                  <a:pt x="5828" y="3321"/>
                </a:lnTo>
                <a:lnTo>
                  <a:pt x="5845" y="3335"/>
                </a:lnTo>
                <a:lnTo>
                  <a:pt x="5861" y="3350"/>
                </a:lnTo>
                <a:lnTo>
                  <a:pt x="5876" y="3365"/>
                </a:lnTo>
                <a:lnTo>
                  <a:pt x="5890" y="3381"/>
                </a:lnTo>
                <a:lnTo>
                  <a:pt x="5903" y="3399"/>
                </a:lnTo>
                <a:lnTo>
                  <a:pt x="5915" y="3417"/>
                </a:lnTo>
                <a:lnTo>
                  <a:pt x="5926" y="3437"/>
                </a:lnTo>
                <a:lnTo>
                  <a:pt x="5935" y="3456"/>
                </a:lnTo>
                <a:lnTo>
                  <a:pt x="5942" y="3476"/>
                </a:lnTo>
                <a:lnTo>
                  <a:pt x="5948" y="3497"/>
                </a:lnTo>
                <a:lnTo>
                  <a:pt x="5952" y="3518"/>
                </a:lnTo>
                <a:lnTo>
                  <a:pt x="5954" y="3540"/>
                </a:lnTo>
                <a:lnTo>
                  <a:pt x="5954" y="3563"/>
                </a:lnTo>
                <a:lnTo>
                  <a:pt x="5954" y="3581"/>
                </a:lnTo>
                <a:lnTo>
                  <a:pt x="5952" y="3601"/>
                </a:lnTo>
                <a:lnTo>
                  <a:pt x="5948" y="3619"/>
                </a:lnTo>
                <a:lnTo>
                  <a:pt x="5943" y="3637"/>
                </a:lnTo>
                <a:lnTo>
                  <a:pt x="5936" y="3654"/>
                </a:lnTo>
                <a:lnTo>
                  <a:pt x="5928" y="3672"/>
                </a:lnTo>
                <a:lnTo>
                  <a:pt x="5918" y="3687"/>
                </a:lnTo>
                <a:lnTo>
                  <a:pt x="5909" y="3703"/>
                </a:lnTo>
                <a:lnTo>
                  <a:pt x="5897" y="3717"/>
                </a:lnTo>
                <a:lnTo>
                  <a:pt x="5884" y="3733"/>
                </a:lnTo>
                <a:lnTo>
                  <a:pt x="5871" y="3746"/>
                </a:lnTo>
                <a:lnTo>
                  <a:pt x="5857" y="3758"/>
                </a:lnTo>
                <a:lnTo>
                  <a:pt x="5841" y="3769"/>
                </a:lnTo>
                <a:lnTo>
                  <a:pt x="5826" y="3780"/>
                </a:lnTo>
                <a:lnTo>
                  <a:pt x="5810" y="3791"/>
                </a:lnTo>
                <a:lnTo>
                  <a:pt x="5793" y="3800"/>
                </a:lnTo>
                <a:lnTo>
                  <a:pt x="5765" y="3814"/>
                </a:lnTo>
                <a:lnTo>
                  <a:pt x="5735" y="3827"/>
                </a:lnTo>
                <a:lnTo>
                  <a:pt x="5705" y="3838"/>
                </a:lnTo>
                <a:lnTo>
                  <a:pt x="5675" y="3848"/>
                </a:lnTo>
                <a:lnTo>
                  <a:pt x="5643" y="3856"/>
                </a:lnTo>
                <a:lnTo>
                  <a:pt x="5612" y="3863"/>
                </a:lnTo>
                <a:lnTo>
                  <a:pt x="5580" y="3868"/>
                </a:lnTo>
                <a:lnTo>
                  <a:pt x="5549" y="3873"/>
                </a:lnTo>
                <a:lnTo>
                  <a:pt x="5517" y="3875"/>
                </a:lnTo>
                <a:lnTo>
                  <a:pt x="5485" y="3877"/>
                </a:lnTo>
                <a:lnTo>
                  <a:pt x="5452" y="3876"/>
                </a:lnTo>
                <a:lnTo>
                  <a:pt x="5421" y="3875"/>
                </a:lnTo>
                <a:lnTo>
                  <a:pt x="5388" y="3872"/>
                </a:lnTo>
                <a:lnTo>
                  <a:pt x="5357" y="3867"/>
                </a:lnTo>
                <a:lnTo>
                  <a:pt x="5325" y="3862"/>
                </a:lnTo>
                <a:lnTo>
                  <a:pt x="5293" y="3855"/>
                </a:lnTo>
                <a:lnTo>
                  <a:pt x="5270" y="3888"/>
                </a:lnTo>
                <a:lnTo>
                  <a:pt x="5246" y="3919"/>
                </a:lnTo>
                <a:lnTo>
                  <a:pt x="5221" y="3951"/>
                </a:lnTo>
                <a:lnTo>
                  <a:pt x="5195" y="3981"/>
                </a:lnTo>
                <a:lnTo>
                  <a:pt x="5168" y="4012"/>
                </a:lnTo>
                <a:lnTo>
                  <a:pt x="5141" y="4042"/>
                </a:lnTo>
                <a:lnTo>
                  <a:pt x="5114" y="4071"/>
                </a:lnTo>
                <a:lnTo>
                  <a:pt x="5086" y="4100"/>
                </a:lnTo>
                <a:lnTo>
                  <a:pt x="5057" y="4127"/>
                </a:lnTo>
                <a:lnTo>
                  <a:pt x="5027" y="4155"/>
                </a:lnTo>
                <a:lnTo>
                  <a:pt x="4997" y="4181"/>
                </a:lnTo>
                <a:lnTo>
                  <a:pt x="4966" y="4208"/>
                </a:lnTo>
                <a:lnTo>
                  <a:pt x="4935" y="4233"/>
                </a:lnTo>
                <a:lnTo>
                  <a:pt x="4903" y="4258"/>
                </a:lnTo>
                <a:lnTo>
                  <a:pt x="4871" y="4281"/>
                </a:lnTo>
                <a:lnTo>
                  <a:pt x="4838" y="4305"/>
                </a:lnTo>
                <a:lnTo>
                  <a:pt x="4805" y="4327"/>
                </a:lnTo>
                <a:lnTo>
                  <a:pt x="4772" y="4350"/>
                </a:lnTo>
                <a:lnTo>
                  <a:pt x="4737" y="4371"/>
                </a:lnTo>
                <a:lnTo>
                  <a:pt x="4702" y="4391"/>
                </a:lnTo>
                <a:lnTo>
                  <a:pt x="4667" y="4411"/>
                </a:lnTo>
                <a:lnTo>
                  <a:pt x="4633" y="4429"/>
                </a:lnTo>
                <a:lnTo>
                  <a:pt x="4597" y="4448"/>
                </a:lnTo>
                <a:lnTo>
                  <a:pt x="4560" y="4465"/>
                </a:lnTo>
                <a:lnTo>
                  <a:pt x="4524" y="4483"/>
                </a:lnTo>
                <a:lnTo>
                  <a:pt x="4487" y="4498"/>
                </a:lnTo>
                <a:lnTo>
                  <a:pt x="4449" y="4513"/>
                </a:lnTo>
                <a:lnTo>
                  <a:pt x="4412" y="4527"/>
                </a:lnTo>
                <a:lnTo>
                  <a:pt x="4374" y="4540"/>
                </a:lnTo>
                <a:lnTo>
                  <a:pt x="4336" y="4553"/>
                </a:lnTo>
                <a:lnTo>
                  <a:pt x="4297" y="4565"/>
                </a:lnTo>
                <a:lnTo>
                  <a:pt x="4259" y="4576"/>
                </a:lnTo>
                <a:lnTo>
                  <a:pt x="4270" y="4665"/>
                </a:lnTo>
                <a:lnTo>
                  <a:pt x="4285" y="4683"/>
                </a:lnTo>
                <a:lnTo>
                  <a:pt x="4299" y="4700"/>
                </a:lnTo>
                <a:lnTo>
                  <a:pt x="4312" y="4718"/>
                </a:lnTo>
                <a:lnTo>
                  <a:pt x="4324" y="4737"/>
                </a:lnTo>
                <a:lnTo>
                  <a:pt x="4335" y="4758"/>
                </a:lnTo>
                <a:lnTo>
                  <a:pt x="4343" y="4778"/>
                </a:lnTo>
                <a:lnTo>
                  <a:pt x="4350" y="4800"/>
                </a:lnTo>
                <a:lnTo>
                  <a:pt x="4354" y="4823"/>
                </a:lnTo>
                <a:lnTo>
                  <a:pt x="4375" y="4836"/>
                </a:lnTo>
                <a:lnTo>
                  <a:pt x="4396" y="4851"/>
                </a:lnTo>
                <a:lnTo>
                  <a:pt x="4413" y="4867"/>
                </a:lnTo>
                <a:lnTo>
                  <a:pt x="4430" y="4887"/>
                </a:lnTo>
                <a:lnTo>
                  <a:pt x="4445" y="4906"/>
                </a:lnTo>
                <a:lnTo>
                  <a:pt x="4458" y="4928"/>
                </a:lnTo>
                <a:lnTo>
                  <a:pt x="4470" y="4951"/>
                </a:lnTo>
                <a:lnTo>
                  <a:pt x="4478" y="4974"/>
                </a:lnTo>
                <a:lnTo>
                  <a:pt x="4485" y="4998"/>
                </a:lnTo>
                <a:lnTo>
                  <a:pt x="4489" y="5023"/>
                </a:lnTo>
                <a:lnTo>
                  <a:pt x="4491" y="5047"/>
                </a:lnTo>
                <a:lnTo>
                  <a:pt x="4491" y="5072"/>
                </a:lnTo>
                <a:lnTo>
                  <a:pt x="4489" y="5084"/>
                </a:lnTo>
                <a:lnTo>
                  <a:pt x="4488" y="5097"/>
                </a:lnTo>
                <a:lnTo>
                  <a:pt x="4485" y="5109"/>
                </a:lnTo>
                <a:lnTo>
                  <a:pt x="4482" y="5121"/>
                </a:lnTo>
                <a:lnTo>
                  <a:pt x="4478" y="5133"/>
                </a:lnTo>
                <a:lnTo>
                  <a:pt x="4473" y="5144"/>
                </a:lnTo>
                <a:lnTo>
                  <a:pt x="4467" y="5155"/>
                </a:lnTo>
                <a:lnTo>
                  <a:pt x="4462" y="5167"/>
                </a:lnTo>
                <a:lnTo>
                  <a:pt x="4448" y="5187"/>
                </a:lnTo>
                <a:lnTo>
                  <a:pt x="4433" y="5204"/>
                </a:lnTo>
                <a:lnTo>
                  <a:pt x="4416" y="5221"/>
                </a:lnTo>
                <a:lnTo>
                  <a:pt x="4399" y="5237"/>
                </a:lnTo>
                <a:lnTo>
                  <a:pt x="4380" y="5250"/>
                </a:lnTo>
                <a:lnTo>
                  <a:pt x="4361" y="5263"/>
                </a:lnTo>
                <a:lnTo>
                  <a:pt x="4341" y="5275"/>
                </a:lnTo>
                <a:lnTo>
                  <a:pt x="4321" y="5286"/>
                </a:lnTo>
                <a:lnTo>
                  <a:pt x="4299" y="5297"/>
                </a:lnTo>
                <a:lnTo>
                  <a:pt x="4277" y="5305"/>
                </a:lnTo>
                <a:lnTo>
                  <a:pt x="4255" y="5314"/>
                </a:lnTo>
                <a:lnTo>
                  <a:pt x="4233" y="5323"/>
                </a:lnTo>
                <a:lnTo>
                  <a:pt x="4188" y="5337"/>
                </a:lnTo>
                <a:lnTo>
                  <a:pt x="4143" y="5351"/>
                </a:lnTo>
                <a:lnTo>
                  <a:pt x="4146" y="5384"/>
                </a:lnTo>
                <a:lnTo>
                  <a:pt x="4148" y="5416"/>
                </a:lnTo>
                <a:lnTo>
                  <a:pt x="4149" y="5483"/>
                </a:lnTo>
                <a:lnTo>
                  <a:pt x="4150" y="5549"/>
                </a:lnTo>
                <a:lnTo>
                  <a:pt x="4151" y="5614"/>
                </a:lnTo>
                <a:lnTo>
                  <a:pt x="4153" y="5648"/>
                </a:lnTo>
                <a:lnTo>
                  <a:pt x="4155" y="5680"/>
                </a:lnTo>
                <a:lnTo>
                  <a:pt x="4159" y="5713"/>
                </a:lnTo>
                <a:lnTo>
                  <a:pt x="4163" y="5744"/>
                </a:lnTo>
                <a:lnTo>
                  <a:pt x="4170" y="5777"/>
                </a:lnTo>
                <a:lnTo>
                  <a:pt x="4177" y="5809"/>
                </a:lnTo>
                <a:lnTo>
                  <a:pt x="4186" y="5840"/>
                </a:lnTo>
                <a:lnTo>
                  <a:pt x="4197" y="5872"/>
                </a:lnTo>
                <a:lnTo>
                  <a:pt x="4214" y="5915"/>
                </a:lnTo>
                <a:lnTo>
                  <a:pt x="4234" y="5959"/>
                </a:lnTo>
                <a:lnTo>
                  <a:pt x="4254" y="6000"/>
                </a:lnTo>
                <a:lnTo>
                  <a:pt x="4277" y="6040"/>
                </a:lnTo>
                <a:lnTo>
                  <a:pt x="4301" y="6080"/>
                </a:lnTo>
                <a:lnTo>
                  <a:pt x="4327" y="6119"/>
                </a:lnTo>
                <a:lnTo>
                  <a:pt x="4353" y="6158"/>
                </a:lnTo>
                <a:lnTo>
                  <a:pt x="4382" y="6194"/>
                </a:lnTo>
                <a:lnTo>
                  <a:pt x="4411" y="6231"/>
                </a:lnTo>
                <a:lnTo>
                  <a:pt x="4441" y="6266"/>
                </a:lnTo>
                <a:lnTo>
                  <a:pt x="4472" y="6302"/>
                </a:lnTo>
                <a:lnTo>
                  <a:pt x="4504" y="6336"/>
                </a:lnTo>
                <a:lnTo>
                  <a:pt x="4536" y="6369"/>
                </a:lnTo>
                <a:lnTo>
                  <a:pt x="4570" y="6402"/>
                </a:lnTo>
                <a:lnTo>
                  <a:pt x="4603" y="6435"/>
                </a:lnTo>
                <a:lnTo>
                  <a:pt x="4637" y="6466"/>
                </a:lnTo>
                <a:lnTo>
                  <a:pt x="4648" y="6477"/>
                </a:lnTo>
                <a:lnTo>
                  <a:pt x="4660" y="6486"/>
                </a:lnTo>
                <a:lnTo>
                  <a:pt x="4673" y="6494"/>
                </a:lnTo>
                <a:lnTo>
                  <a:pt x="4686" y="6503"/>
                </a:lnTo>
                <a:lnTo>
                  <a:pt x="4712" y="6517"/>
                </a:lnTo>
                <a:lnTo>
                  <a:pt x="4739" y="6531"/>
                </a:lnTo>
                <a:lnTo>
                  <a:pt x="4765" y="6547"/>
                </a:lnTo>
                <a:lnTo>
                  <a:pt x="4778" y="6555"/>
                </a:lnTo>
                <a:lnTo>
                  <a:pt x="4790" y="6564"/>
                </a:lnTo>
                <a:lnTo>
                  <a:pt x="4802" y="6573"/>
                </a:lnTo>
                <a:lnTo>
                  <a:pt x="4813" y="6584"/>
                </a:lnTo>
                <a:lnTo>
                  <a:pt x="4823" y="6596"/>
                </a:lnTo>
                <a:lnTo>
                  <a:pt x="4832" y="6608"/>
                </a:lnTo>
                <a:lnTo>
                  <a:pt x="4840" y="6622"/>
                </a:lnTo>
                <a:lnTo>
                  <a:pt x="4847" y="6637"/>
                </a:lnTo>
                <a:lnTo>
                  <a:pt x="4852" y="6651"/>
                </a:lnTo>
                <a:lnTo>
                  <a:pt x="4855" y="6666"/>
                </a:lnTo>
                <a:lnTo>
                  <a:pt x="4857" y="6681"/>
                </a:lnTo>
                <a:lnTo>
                  <a:pt x="4858" y="6698"/>
                </a:lnTo>
                <a:lnTo>
                  <a:pt x="4857" y="6713"/>
                </a:lnTo>
                <a:lnTo>
                  <a:pt x="4855" y="6728"/>
                </a:lnTo>
                <a:lnTo>
                  <a:pt x="4852" y="6744"/>
                </a:lnTo>
                <a:lnTo>
                  <a:pt x="4849" y="6760"/>
                </a:lnTo>
                <a:lnTo>
                  <a:pt x="4841" y="6791"/>
                </a:lnTo>
                <a:lnTo>
                  <a:pt x="4833" y="6823"/>
                </a:lnTo>
                <a:lnTo>
                  <a:pt x="4825" y="6852"/>
                </a:lnTo>
                <a:lnTo>
                  <a:pt x="4865" y="6886"/>
                </a:lnTo>
                <a:lnTo>
                  <a:pt x="4908" y="6918"/>
                </a:lnTo>
                <a:lnTo>
                  <a:pt x="4992" y="6983"/>
                </a:lnTo>
                <a:lnTo>
                  <a:pt x="5035" y="7015"/>
                </a:lnTo>
                <a:lnTo>
                  <a:pt x="5076" y="7049"/>
                </a:lnTo>
                <a:lnTo>
                  <a:pt x="5096" y="7066"/>
                </a:lnTo>
                <a:lnTo>
                  <a:pt x="5115" y="7084"/>
                </a:lnTo>
                <a:lnTo>
                  <a:pt x="5135" y="7103"/>
                </a:lnTo>
                <a:lnTo>
                  <a:pt x="5153" y="7122"/>
                </a:lnTo>
                <a:lnTo>
                  <a:pt x="5166" y="7138"/>
                </a:lnTo>
                <a:lnTo>
                  <a:pt x="5179" y="7155"/>
                </a:lnTo>
                <a:lnTo>
                  <a:pt x="5189" y="7174"/>
                </a:lnTo>
                <a:lnTo>
                  <a:pt x="5198" y="7193"/>
                </a:lnTo>
                <a:lnTo>
                  <a:pt x="5205" y="7213"/>
                </a:lnTo>
                <a:lnTo>
                  <a:pt x="5211" y="7233"/>
                </a:lnTo>
                <a:lnTo>
                  <a:pt x="5215" y="7253"/>
                </a:lnTo>
                <a:lnTo>
                  <a:pt x="5218" y="7274"/>
                </a:lnTo>
                <a:lnTo>
                  <a:pt x="5220" y="7294"/>
                </a:lnTo>
                <a:lnTo>
                  <a:pt x="5221" y="7316"/>
                </a:lnTo>
                <a:lnTo>
                  <a:pt x="5220" y="7337"/>
                </a:lnTo>
                <a:lnTo>
                  <a:pt x="5217" y="7359"/>
                </a:lnTo>
                <a:lnTo>
                  <a:pt x="5215" y="7379"/>
                </a:lnTo>
                <a:lnTo>
                  <a:pt x="5211" y="7401"/>
                </a:lnTo>
                <a:lnTo>
                  <a:pt x="5207" y="7422"/>
                </a:lnTo>
                <a:lnTo>
                  <a:pt x="5201" y="7441"/>
                </a:lnTo>
                <a:lnTo>
                  <a:pt x="5214" y="7453"/>
                </a:lnTo>
                <a:lnTo>
                  <a:pt x="5227" y="7465"/>
                </a:lnTo>
                <a:lnTo>
                  <a:pt x="5239" y="7478"/>
                </a:lnTo>
                <a:lnTo>
                  <a:pt x="5250" y="7492"/>
                </a:lnTo>
                <a:lnTo>
                  <a:pt x="5261" y="7506"/>
                </a:lnTo>
                <a:lnTo>
                  <a:pt x="5270" y="7522"/>
                </a:lnTo>
                <a:lnTo>
                  <a:pt x="5279" y="7537"/>
                </a:lnTo>
                <a:lnTo>
                  <a:pt x="5287" y="7552"/>
                </a:lnTo>
                <a:lnTo>
                  <a:pt x="5293" y="7568"/>
                </a:lnTo>
                <a:lnTo>
                  <a:pt x="5299" y="7585"/>
                </a:lnTo>
                <a:lnTo>
                  <a:pt x="5304" y="7602"/>
                </a:lnTo>
                <a:lnTo>
                  <a:pt x="5308" y="7619"/>
                </a:lnTo>
                <a:lnTo>
                  <a:pt x="5310" y="7637"/>
                </a:lnTo>
                <a:lnTo>
                  <a:pt x="5311" y="7654"/>
                </a:lnTo>
                <a:lnTo>
                  <a:pt x="5310" y="7672"/>
                </a:lnTo>
                <a:lnTo>
                  <a:pt x="5308" y="7689"/>
                </a:lnTo>
                <a:lnTo>
                  <a:pt x="5307" y="7708"/>
                </a:lnTo>
                <a:lnTo>
                  <a:pt x="5303" y="7725"/>
                </a:lnTo>
                <a:lnTo>
                  <a:pt x="5298" y="7741"/>
                </a:lnTo>
                <a:lnTo>
                  <a:pt x="5291" y="7756"/>
                </a:lnTo>
                <a:lnTo>
                  <a:pt x="5284" y="7771"/>
                </a:lnTo>
                <a:lnTo>
                  <a:pt x="5274" y="7785"/>
                </a:lnTo>
                <a:lnTo>
                  <a:pt x="5264" y="7798"/>
                </a:lnTo>
                <a:lnTo>
                  <a:pt x="5252" y="7811"/>
                </a:lnTo>
                <a:lnTo>
                  <a:pt x="5240" y="7823"/>
                </a:lnTo>
                <a:lnTo>
                  <a:pt x="5227" y="7834"/>
                </a:lnTo>
                <a:lnTo>
                  <a:pt x="5213" y="7844"/>
                </a:lnTo>
                <a:lnTo>
                  <a:pt x="5199" y="7854"/>
                </a:lnTo>
                <a:lnTo>
                  <a:pt x="5170" y="7873"/>
                </a:lnTo>
                <a:lnTo>
                  <a:pt x="5140" y="7888"/>
                </a:lnTo>
                <a:lnTo>
                  <a:pt x="5108" y="7904"/>
                </a:lnTo>
                <a:lnTo>
                  <a:pt x="5074" y="7918"/>
                </a:lnTo>
                <a:lnTo>
                  <a:pt x="5041" y="7931"/>
                </a:lnTo>
                <a:lnTo>
                  <a:pt x="5008" y="7944"/>
                </a:lnTo>
                <a:lnTo>
                  <a:pt x="4974" y="7956"/>
                </a:lnTo>
                <a:lnTo>
                  <a:pt x="4939" y="7968"/>
                </a:lnTo>
                <a:lnTo>
                  <a:pt x="4904" y="7978"/>
                </a:lnTo>
                <a:lnTo>
                  <a:pt x="4870" y="7988"/>
                </a:lnTo>
                <a:lnTo>
                  <a:pt x="4800" y="8006"/>
                </a:lnTo>
                <a:lnTo>
                  <a:pt x="4730" y="8023"/>
                </a:lnTo>
                <a:lnTo>
                  <a:pt x="4660" y="8038"/>
                </a:lnTo>
                <a:lnTo>
                  <a:pt x="4589" y="8052"/>
                </a:lnTo>
                <a:lnTo>
                  <a:pt x="4508" y="8066"/>
                </a:lnTo>
                <a:lnTo>
                  <a:pt x="4426" y="8079"/>
                </a:lnTo>
                <a:lnTo>
                  <a:pt x="4345" y="8091"/>
                </a:lnTo>
                <a:lnTo>
                  <a:pt x="4263" y="8102"/>
                </a:lnTo>
                <a:lnTo>
                  <a:pt x="4180" y="8112"/>
                </a:lnTo>
                <a:lnTo>
                  <a:pt x="4099" y="8119"/>
                </a:lnTo>
                <a:lnTo>
                  <a:pt x="4016" y="8127"/>
                </a:lnTo>
                <a:lnTo>
                  <a:pt x="3935" y="8133"/>
                </a:lnTo>
                <a:lnTo>
                  <a:pt x="3852" y="8137"/>
                </a:lnTo>
                <a:lnTo>
                  <a:pt x="3770" y="8140"/>
                </a:lnTo>
                <a:lnTo>
                  <a:pt x="3687" y="8141"/>
                </a:lnTo>
                <a:lnTo>
                  <a:pt x="3604" y="8141"/>
                </a:lnTo>
                <a:lnTo>
                  <a:pt x="3522" y="8139"/>
                </a:lnTo>
                <a:lnTo>
                  <a:pt x="3439" y="8136"/>
                </a:lnTo>
                <a:lnTo>
                  <a:pt x="3358" y="8131"/>
                </a:lnTo>
                <a:lnTo>
                  <a:pt x="3275" y="8125"/>
                </a:lnTo>
                <a:lnTo>
                  <a:pt x="3157" y="8113"/>
                </a:lnTo>
                <a:lnTo>
                  <a:pt x="3038" y="8100"/>
                </a:lnTo>
                <a:lnTo>
                  <a:pt x="2920" y="8085"/>
                </a:lnTo>
                <a:lnTo>
                  <a:pt x="2860" y="8076"/>
                </a:lnTo>
                <a:lnTo>
                  <a:pt x="2801" y="8066"/>
                </a:lnTo>
                <a:lnTo>
                  <a:pt x="2742" y="8055"/>
                </a:lnTo>
                <a:lnTo>
                  <a:pt x="2684" y="8044"/>
                </a:lnTo>
                <a:lnTo>
                  <a:pt x="2626" y="8033"/>
                </a:lnTo>
                <a:lnTo>
                  <a:pt x="2567" y="8019"/>
                </a:lnTo>
                <a:lnTo>
                  <a:pt x="2510" y="8005"/>
                </a:lnTo>
                <a:lnTo>
                  <a:pt x="2452" y="7990"/>
                </a:lnTo>
                <a:lnTo>
                  <a:pt x="2395" y="7974"/>
                </a:lnTo>
                <a:lnTo>
                  <a:pt x="2338" y="7955"/>
                </a:lnTo>
                <a:lnTo>
                  <a:pt x="2296" y="7940"/>
                </a:lnTo>
                <a:lnTo>
                  <a:pt x="2254" y="7925"/>
                </a:lnTo>
                <a:lnTo>
                  <a:pt x="2213" y="7908"/>
                </a:lnTo>
                <a:lnTo>
                  <a:pt x="2192" y="7898"/>
                </a:lnTo>
                <a:lnTo>
                  <a:pt x="2172" y="7888"/>
                </a:lnTo>
                <a:lnTo>
                  <a:pt x="2152" y="7877"/>
                </a:lnTo>
                <a:lnTo>
                  <a:pt x="2134" y="7866"/>
                </a:lnTo>
                <a:lnTo>
                  <a:pt x="2115" y="7853"/>
                </a:lnTo>
                <a:lnTo>
                  <a:pt x="2097" y="7840"/>
                </a:lnTo>
                <a:lnTo>
                  <a:pt x="2080" y="7826"/>
                </a:lnTo>
                <a:lnTo>
                  <a:pt x="2064" y="7811"/>
                </a:lnTo>
                <a:lnTo>
                  <a:pt x="2049" y="7796"/>
                </a:lnTo>
                <a:lnTo>
                  <a:pt x="2034" y="7778"/>
                </a:lnTo>
                <a:lnTo>
                  <a:pt x="2028" y="7767"/>
                </a:lnTo>
                <a:lnTo>
                  <a:pt x="2023" y="7756"/>
                </a:lnTo>
                <a:lnTo>
                  <a:pt x="2014" y="7735"/>
                </a:lnTo>
                <a:lnTo>
                  <a:pt x="2009" y="7712"/>
                </a:lnTo>
                <a:lnTo>
                  <a:pt x="2005" y="7689"/>
                </a:lnTo>
                <a:lnTo>
                  <a:pt x="2003" y="7666"/>
                </a:lnTo>
                <a:lnTo>
                  <a:pt x="2004" y="7642"/>
                </a:lnTo>
                <a:lnTo>
                  <a:pt x="2008" y="7619"/>
                </a:lnTo>
                <a:lnTo>
                  <a:pt x="2012" y="7597"/>
                </a:lnTo>
                <a:lnTo>
                  <a:pt x="2019" y="7575"/>
                </a:lnTo>
                <a:lnTo>
                  <a:pt x="2027" y="7553"/>
                </a:lnTo>
                <a:lnTo>
                  <a:pt x="2038" y="7533"/>
                </a:lnTo>
                <a:lnTo>
                  <a:pt x="2050" y="7512"/>
                </a:lnTo>
                <a:lnTo>
                  <a:pt x="2063" y="7492"/>
                </a:lnTo>
                <a:lnTo>
                  <a:pt x="2078" y="7475"/>
                </a:lnTo>
                <a:lnTo>
                  <a:pt x="2095" y="7459"/>
                </a:lnTo>
                <a:lnTo>
                  <a:pt x="2113" y="7443"/>
                </a:lnTo>
                <a:lnTo>
                  <a:pt x="2108" y="7424"/>
                </a:lnTo>
                <a:lnTo>
                  <a:pt x="2103" y="7404"/>
                </a:lnTo>
                <a:lnTo>
                  <a:pt x="2100" y="7385"/>
                </a:lnTo>
                <a:lnTo>
                  <a:pt x="2097" y="7365"/>
                </a:lnTo>
                <a:lnTo>
                  <a:pt x="2095" y="7346"/>
                </a:lnTo>
                <a:lnTo>
                  <a:pt x="2094" y="7326"/>
                </a:lnTo>
                <a:lnTo>
                  <a:pt x="2094" y="7306"/>
                </a:lnTo>
                <a:lnTo>
                  <a:pt x="2095" y="7286"/>
                </a:lnTo>
                <a:lnTo>
                  <a:pt x="2097" y="7266"/>
                </a:lnTo>
                <a:lnTo>
                  <a:pt x="2099" y="7247"/>
                </a:lnTo>
                <a:lnTo>
                  <a:pt x="2104" y="7228"/>
                </a:lnTo>
                <a:lnTo>
                  <a:pt x="2110" y="7210"/>
                </a:lnTo>
                <a:lnTo>
                  <a:pt x="2116" y="7191"/>
                </a:lnTo>
                <a:lnTo>
                  <a:pt x="2125" y="7174"/>
                </a:lnTo>
                <a:lnTo>
                  <a:pt x="2136" y="7156"/>
                </a:lnTo>
                <a:lnTo>
                  <a:pt x="2148" y="7140"/>
                </a:lnTo>
                <a:lnTo>
                  <a:pt x="2166" y="7119"/>
                </a:lnTo>
                <a:lnTo>
                  <a:pt x="2185" y="7099"/>
                </a:lnTo>
                <a:lnTo>
                  <a:pt x="2205" y="7079"/>
                </a:lnTo>
                <a:lnTo>
                  <a:pt x="2226" y="7061"/>
                </a:lnTo>
                <a:lnTo>
                  <a:pt x="2247" y="7042"/>
                </a:lnTo>
                <a:lnTo>
                  <a:pt x="2269" y="7025"/>
                </a:lnTo>
                <a:lnTo>
                  <a:pt x="2312" y="6990"/>
                </a:lnTo>
                <a:lnTo>
                  <a:pt x="2402" y="6923"/>
                </a:lnTo>
                <a:lnTo>
                  <a:pt x="2446" y="6889"/>
                </a:lnTo>
                <a:lnTo>
                  <a:pt x="2489" y="6853"/>
                </a:lnTo>
                <a:lnTo>
                  <a:pt x="2483" y="6824"/>
                </a:lnTo>
                <a:lnTo>
                  <a:pt x="2474" y="6794"/>
                </a:lnTo>
                <a:lnTo>
                  <a:pt x="2466" y="6764"/>
                </a:lnTo>
                <a:lnTo>
                  <a:pt x="2460" y="6734"/>
                </a:lnTo>
                <a:lnTo>
                  <a:pt x="2458" y="6718"/>
                </a:lnTo>
                <a:lnTo>
                  <a:pt x="2457" y="6703"/>
                </a:lnTo>
                <a:lnTo>
                  <a:pt x="2457" y="6688"/>
                </a:lnTo>
                <a:lnTo>
                  <a:pt x="2458" y="6674"/>
                </a:lnTo>
                <a:lnTo>
                  <a:pt x="2460" y="6659"/>
                </a:lnTo>
                <a:lnTo>
                  <a:pt x="2464" y="6644"/>
                </a:lnTo>
                <a:lnTo>
                  <a:pt x="2470" y="6630"/>
                </a:lnTo>
                <a:lnTo>
                  <a:pt x="2477" y="6616"/>
                </a:lnTo>
                <a:lnTo>
                  <a:pt x="2486" y="6602"/>
                </a:lnTo>
                <a:lnTo>
                  <a:pt x="2495" y="6590"/>
                </a:lnTo>
                <a:lnTo>
                  <a:pt x="2505" y="6579"/>
                </a:lnTo>
                <a:lnTo>
                  <a:pt x="2516" y="6569"/>
                </a:lnTo>
                <a:lnTo>
                  <a:pt x="2528" y="6561"/>
                </a:lnTo>
                <a:lnTo>
                  <a:pt x="2541" y="6552"/>
                </a:lnTo>
                <a:lnTo>
                  <a:pt x="2567" y="6537"/>
                </a:lnTo>
                <a:lnTo>
                  <a:pt x="2595" y="6522"/>
                </a:lnTo>
                <a:lnTo>
                  <a:pt x="2622" y="6508"/>
                </a:lnTo>
                <a:lnTo>
                  <a:pt x="2635" y="6499"/>
                </a:lnTo>
                <a:lnTo>
                  <a:pt x="2647" y="6491"/>
                </a:lnTo>
                <a:lnTo>
                  <a:pt x="2659" y="6481"/>
                </a:lnTo>
                <a:lnTo>
                  <a:pt x="2671" y="6472"/>
                </a:lnTo>
                <a:lnTo>
                  <a:pt x="2705" y="6440"/>
                </a:lnTo>
                <a:lnTo>
                  <a:pt x="2739" y="6406"/>
                </a:lnTo>
                <a:lnTo>
                  <a:pt x="2773" y="6374"/>
                </a:lnTo>
                <a:lnTo>
                  <a:pt x="2807" y="6339"/>
                </a:lnTo>
                <a:lnTo>
                  <a:pt x="2839" y="6305"/>
                </a:lnTo>
                <a:lnTo>
                  <a:pt x="2871" y="6269"/>
                </a:lnTo>
                <a:lnTo>
                  <a:pt x="2901" y="6234"/>
                </a:lnTo>
                <a:lnTo>
                  <a:pt x="2932" y="6197"/>
                </a:lnTo>
                <a:lnTo>
                  <a:pt x="2960" y="6159"/>
                </a:lnTo>
                <a:lnTo>
                  <a:pt x="2987" y="6119"/>
                </a:lnTo>
                <a:lnTo>
                  <a:pt x="3013" y="6080"/>
                </a:lnTo>
                <a:lnTo>
                  <a:pt x="3038" y="6040"/>
                </a:lnTo>
                <a:lnTo>
                  <a:pt x="3061" y="5999"/>
                </a:lnTo>
                <a:lnTo>
                  <a:pt x="3082" y="5956"/>
                </a:lnTo>
                <a:lnTo>
                  <a:pt x="3101" y="5913"/>
                </a:lnTo>
                <a:lnTo>
                  <a:pt x="3119" y="5868"/>
                </a:lnTo>
                <a:lnTo>
                  <a:pt x="3129" y="5837"/>
                </a:lnTo>
                <a:lnTo>
                  <a:pt x="3138" y="5805"/>
                </a:lnTo>
                <a:lnTo>
                  <a:pt x="3146" y="5774"/>
                </a:lnTo>
                <a:lnTo>
                  <a:pt x="3151" y="5742"/>
                </a:lnTo>
                <a:lnTo>
                  <a:pt x="3155" y="5710"/>
                </a:lnTo>
                <a:lnTo>
                  <a:pt x="3159" y="5678"/>
                </a:lnTo>
                <a:lnTo>
                  <a:pt x="3161" y="5646"/>
                </a:lnTo>
                <a:lnTo>
                  <a:pt x="3163" y="5613"/>
                </a:lnTo>
                <a:lnTo>
                  <a:pt x="3164" y="5548"/>
                </a:lnTo>
                <a:lnTo>
                  <a:pt x="3165" y="5481"/>
                </a:lnTo>
                <a:lnTo>
                  <a:pt x="3167" y="5416"/>
                </a:lnTo>
                <a:lnTo>
                  <a:pt x="3169" y="5384"/>
                </a:lnTo>
                <a:lnTo>
                  <a:pt x="3172" y="5352"/>
                </a:lnTo>
                <a:lnTo>
                  <a:pt x="3125" y="5337"/>
                </a:lnTo>
                <a:lnTo>
                  <a:pt x="3077" y="5321"/>
                </a:lnTo>
                <a:lnTo>
                  <a:pt x="3053" y="5312"/>
                </a:lnTo>
                <a:lnTo>
                  <a:pt x="3030" y="5303"/>
                </a:lnTo>
                <a:lnTo>
                  <a:pt x="3008" y="5292"/>
                </a:lnTo>
                <a:lnTo>
                  <a:pt x="2985" y="5281"/>
                </a:lnTo>
                <a:lnTo>
                  <a:pt x="2963" y="5269"/>
                </a:lnTo>
                <a:lnTo>
                  <a:pt x="2942" y="5256"/>
                </a:lnTo>
                <a:lnTo>
                  <a:pt x="2923" y="5242"/>
                </a:lnTo>
                <a:lnTo>
                  <a:pt x="2903" y="5226"/>
                </a:lnTo>
                <a:lnTo>
                  <a:pt x="2886" y="5210"/>
                </a:lnTo>
                <a:lnTo>
                  <a:pt x="2870" y="5191"/>
                </a:lnTo>
                <a:lnTo>
                  <a:pt x="2855" y="5171"/>
                </a:lnTo>
                <a:lnTo>
                  <a:pt x="2842" y="5149"/>
                </a:lnTo>
                <a:lnTo>
                  <a:pt x="2838" y="5137"/>
                </a:lnTo>
                <a:lnTo>
                  <a:pt x="2834" y="5126"/>
                </a:lnTo>
                <a:lnTo>
                  <a:pt x="2830" y="5114"/>
                </a:lnTo>
                <a:lnTo>
                  <a:pt x="2827" y="5102"/>
                </a:lnTo>
                <a:lnTo>
                  <a:pt x="2824" y="5079"/>
                </a:lnTo>
                <a:lnTo>
                  <a:pt x="2823" y="5055"/>
                </a:lnTo>
                <a:lnTo>
                  <a:pt x="2824" y="5031"/>
                </a:lnTo>
                <a:lnTo>
                  <a:pt x="2827" y="5009"/>
                </a:lnTo>
                <a:lnTo>
                  <a:pt x="2833" y="4986"/>
                </a:lnTo>
                <a:lnTo>
                  <a:pt x="2840" y="4963"/>
                </a:lnTo>
                <a:lnTo>
                  <a:pt x="2850" y="4942"/>
                </a:lnTo>
                <a:lnTo>
                  <a:pt x="2861" y="4921"/>
                </a:lnTo>
                <a:lnTo>
                  <a:pt x="2874" y="4901"/>
                </a:lnTo>
                <a:lnTo>
                  <a:pt x="2889" y="4881"/>
                </a:lnTo>
                <a:lnTo>
                  <a:pt x="2905" y="4864"/>
                </a:lnTo>
                <a:lnTo>
                  <a:pt x="2923" y="4848"/>
                </a:lnTo>
                <a:lnTo>
                  <a:pt x="2941" y="4833"/>
                </a:lnTo>
                <a:lnTo>
                  <a:pt x="2961" y="4819"/>
                </a:lnTo>
                <a:lnTo>
                  <a:pt x="2965" y="4798"/>
                </a:lnTo>
                <a:lnTo>
                  <a:pt x="2973" y="4776"/>
                </a:lnTo>
                <a:lnTo>
                  <a:pt x="2982" y="4755"/>
                </a:lnTo>
                <a:lnTo>
                  <a:pt x="2991" y="4736"/>
                </a:lnTo>
                <a:lnTo>
                  <a:pt x="3003" y="4717"/>
                </a:lnTo>
                <a:lnTo>
                  <a:pt x="3016" y="4700"/>
                </a:lnTo>
                <a:lnTo>
                  <a:pt x="3032" y="4683"/>
                </a:lnTo>
                <a:lnTo>
                  <a:pt x="3047" y="4666"/>
                </a:lnTo>
                <a:lnTo>
                  <a:pt x="3048" y="4643"/>
                </a:lnTo>
                <a:lnTo>
                  <a:pt x="3050" y="4622"/>
                </a:lnTo>
                <a:lnTo>
                  <a:pt x="3055" y="4576"/>
                </a:lnTo>
                <a:lnTo>
                  <a:pt x="3016" y="4565"/>
                </a:lnTo>
                <a:lnTo>
                  <a:pt x="2978" y="4553"/>
                </a:lnTo>
                <a:lnTo>
                  <a:pt x="2940" y="4541"/>
                </a:lnTo>
                <a:lnTo>
                  <a:pt x="2902" y="4527"/>
                </a:lnTo>
                <a:lnTo>
                  <a:pt x="2864" y="4513"/>
                </a:lnTo>
                <a:lnTo>
                  <a:pt x="2827" y="4498"/>
                </a:lnTo>
                <a:lnTo>
                  <a:pt x="2790" y="4481"/>
                </a:lnTo>
                <a:lnTo>
                  <a:pt x="2754" y="4465"/>
                </a:lnTo>
                <a:lnTo>
                  <a:pt x="2717" y="4448"/>
                </a:lnTo>
                <a:lnTo>
                  <a:pt x="2682" y="4429"/>
                </a:lnTo>
                <a:lnTo>
                  <a:pt x="2647" y="4410"/>
                </a:lnTo>
                <a:lnTo>
                  <a:pt x="2612" y="4390"/>
                </a:lnTo>
                <a:lnTo>
                  <a:pt x="2577" y="4369"/>
                </a:lnTo>
                <a:lnTo>
                  <a:pt x="2542" y="4349"/>
                </a:lnTo>
                <a:lnTo>
                  <a:pt x="2509" y="4327"/>
                </a:lnTo>
                <a:lnTo>
                  <a:pt x="2476" y="4304"/>
                </a:lnTo>
                <a:lnTo>
                  <a:pt x="2444" y="4280"/>
                </a:lnTo>
                <a:lnTo>
                  <a:pt x="2411" y="4256"/>
                </a:lnTo>
                <a:lnTo>
                  <a:pt x="2379" y="4231"/>
                </a:lnTo>
                <a:lnTo>
                  <a:pt x="2348" y="4206"/>
                </a:lnTo>
                <a:lnTo>
                  <a:pt x="2317" y="4180"/>
                </a:lnTo>
                <a:lnTo>
                  <a:pt x="2287" y="4153"/>
                </a:lnTo>
                <a:lnTo>
                  <a:pt x="2258" y="4126"/>
                </a:lnTo>
                <a:lnTo>
                  <a:pt x="2228" y="4099"/>
                </a:lnTo>
                <a:lnTo>
                  <a:pt x="2200" y="4069"/>
                </a:lnTo>
                <a:lnTo>
                  <a:pt x="2173" y="4041"/>
                </a:lnTo>
                <a:lnTo>
                  <a:pt x="2146" y="4011"/>
                </a:lnTo>
                <a:lnTo>
                  <a:pt x="2119" y="3980"/>
                </a:lnTo>
                <a:lnTo>
                  <a:pt x="2094" y="3950"/>
                </a:lnTo>
                <a:lnTo>
                  <a:pt x="2069" y="3918"/>
                </a:lnTo>
                <a:lnTo>
                  <a:pt x="2044" y="3887"/>
                </a:lnTo>
                <a:lnTo>
                  <a:pt x="2020" y="3854"/>
                </a:lnTo>
                <a:lnTo>
                  <a:pt x="1991" y="3861"/>
                </a:lnTo>
                <a:lnTo>
                  <a:pt x="1963" y="3866"/>
                </a:lnTo>
                <a:lnTo>
                  <a:pt x="1934" y="3871"/>
                </a:lnTo>
                <a:lnTo>
                  <a:pt x="1905" y="3874"/>
                </a:lnTo>
                <a:lnTo>
                  <a:pt x="1876" y="3876"/>
                </a:lnTo>
                <a:lnTo>
                  <a:pt x="1848" y="3877"/>
                </a:lnTo>
                <a:lnTo>
                  <a:pt x="1819" y="3876"/>
                </a:lnTo>
                <a:lnTo>
                  <a:pt x="1789" y="3875"/>
                </a:lnTo>
                <a:lnTo>
                  <a:pt x="1761" y="3873"/>
                </a:lnTo>
                <a:lnTo>
                  <a:pt x="1732" y="3868"/>
                </a:lnTo>
                <a:lnTo>
                  <a:pt x="1703" y="3863"/>
                </a:lnTo>
                <a:lnTo>
                  <a:pt x="1675" y="3858"/>
                </a:lnTo>
                <a:lnTo>
                  <a:pt x="1647" y="3850"/>
                </a:lnTo>
                <a:lnTo>
                  <a:pt x="1619" y="3841"/>
                </a:lnTo>
                <a:lnTo>
                  <a:pt x="1591" y="3831"/>
                </a:lnTo>
                <a:lnTo>
                  <a:pt x="1564" y="3822"/>
                </a:lnTo>
                <a:lnTo>
                  <a:pt x="1548" y="3814"/>
                </a:lnTo>
                <a:lnTo>
                  <a:pt x="1532" y="3805"/>
                </a:lnTo>
                <a:lnTo>
                  <a:pt x="1515" y="3797"/>
                </a:lnTo>
                <a:lnTo>
                  <a:pt x="1500" y="3787"/>
                </a:lnTo>
                <a:lnTo>
                  <a:pt x="1485" y="3777"/>
                </a:lnTo>
                <a:lnTo>
                  <a:pt x="1470" y="3766"/>
                </a:lnTo>
                <a:lnTo>
                  <a:pt x="1456" y="3754"/>
                </a:lnTo>
                <a:lnTo>
                  <a:pt x="1441" y="3742"/>
                </a:lnTo>
                <a:lnTo>
                  <a:pt x="1429" y="3729"/>
                </a:lnTo>
                <a:lnTo>
                  <a:pt x="1416" y="3716"/>
                </a:lnTo>
                <a:lnTo>
                  <a:pt x="1406" y="3702"/>
                </a:lnTo>
                <a:lnTo>
                  <a:pt x="1396" y="3687"/>
                </a:lnTo>
                <a:lnTo>
                  <a:pt x="1386" y="3672"/>
                </a:lnTo>
                <a:lnTo>
                  <a:pt x="1378" y="3655"/>
                </a:lnTo>
                <a:lnTo>
                  <a:pt x="1372" y="3638"/>
                </a:lnTo>
                <a:lnTo>
                  <a:pt x="1366" y="3619"/>
                </a:lnTo>
                <a:lnTo>
                  <a:pt x="1362" y="3599"/>
                </a:lnTo>
                <a:lnTo>
                  <a:pt x="1359" y="3577"/>
                </a:lnTo>
                <a:lnTo>
                  <a:pt x="1359" y="3556"/>
                </a:lnTo>
                <a:lnTo>
                  <a:pt x="1360" y="3536"/>
                </a:lnTo>
                <a:lnTo>
                  <a:pt x="1363" y="3514"/>
                </a:lnTo>
                <a:lnTo>
                  <a:pt x="1367" y="3493"/>
                </a:lnTo>
                <a:lnTo>
                  <a:pt x="1374" y="3474"/>
                </a:lnTo>
                <a:lnTo>
                  <a:pt x="1382" y="3454"/>
                </a:lnTo>
                <a:lnTo>
                  <a:pt x="1390" y="3435"/>
                </a:lnTo>
                <a:lnTo>
                  <a:pt x="1401" y="3416"/>
                </a:lnTo>
                <a:lnTo>
                  <a:pt x="1412" y="3398"/>
                </a:lnTo>
                <a:lnTo>
                  <a:pt x="1425" y="3380"/>
                </a:lnTo>
                <a:lnTo>
                  <a:pt x="1439" y="3364"/>
                </a:lnTo>
                <a:lnTo>
                  <a:pt x="1454" y="3349"/>
                </a:lnTo>
                <a:lnTo>
                  <a:pt x="1470" y="3335"/>
                </a:lnTo>
                <a:lnTo>
                  <a:pt x="1486" y="3322"/>
                </a:lnTo>
                <a:lnTo>
                  <a:pt x="1497" y="3313"/>
                </a:lnTo>
                <a:lnTo>
                  <a:pt x="1507" y="3305"/>
                </a:lnTo>
                <a:lnTo>
                  <a:pt x="1529" y="3292"/>
                </a:lnTo>
                <a:lnTo>
                  <a:pt x="1552" y="3279"/>
                </a:lnTo>
                <a:lnTo>
                  <a:pt x="1576" y="3268"/>
                </a:lnTo>
                <a:lnTo>
                  <a:pt x="1600" y="3259"/>
                </a:lnTo>
                <a:lnTo>
                  <a:pt x="1624" y="3249"/>
                </a:lnTo>
                <a:lnTo>
                  <a:pt x="1673" y="3230"/>
                </a:lnTo>
                <a:lnTo>
                  <a:pt x="1679" y="3224"/>
                </a:lnTo>
                <a:lnTo>
                  <a:pt x="1685" y="3218"/>
                </a:lnTo>
                <a:lnTo>
                  <a:pt x="1689" y="3211"/>
                </a:lnTo>
                <a:lnTo>
                  <a:pt x="1691" y="3204"/>
                </a:lnTo>
                <a:lnTo>
                  <a:pt x="1692" y="3197"/>
                </a:lnTo>
                <a:lnTo>
                  <a:pt x="1691" y="3189"/>
                </a:lnTo>
                <a:lnTo>
                  <a:pt x="1690" y="3181"/>
                </a:lnTo>
                <a:lnTo>
                  <a:pt x="1688" y="3174"/>
                </a:lnTo>
                <a:lnTo>
                  <a:pt x="1682" y="3159"/>
                </a:lnTo>
                <a:lnTo>
                  <a:pt x="1673" y="3143"/>
                </a:lnTo>
                <a:lnTo>
                  <a:pt x="1663" y="3129"/>
                </a:lnTo>
                <a:lnTo>
                  <a:pt x="1654" y="3117"/>
                </a:lnTo>
                <a:lnTo>
                  <a:pt x="1640" y="3101"/>
                </a:lnTo>
                <a:lnTo>
                  <a:pt x="1625" y="3085"/>
                </a:lnTo>
                <a:lnTo>
                  <a:pt x="1596" y="3055"/>
                </a:lnTo>
                <a:lnTo>
                  <a:pt x="1564" y="3026"/>
                </a:lnTo>
                <a:lnTo>
                  <a:pt x="1532" y="3000"/>
                </a:lnTo>
                <a:lnTo>
                  <a:pt x="1497" y="2975"/>
                </a:lnTo>
                <a:lnTo>
                  <a:pt x="1462" y="2951"/>
                </a:lnTo>
                <a:lnTo>
                  <a:pt x="1426" y="2928"/>
                </a:lnTo>
                <a:lnTo>
                  <a:pt x="1389" y="2908"/>
                </a:lnTo>
                <a:lnTo>
                  <a:pt x="1352" y="2887"/>
                </a:lnTo>
                <a:lnTo>
                  <a:pt x="1314" y="2867"/>
                </a:lnTo>
                <a:lnTo>
                  <a:pt x="1237" y="2829"/>
                </a:lnTo>
                <a:lnTo>
                  <a:pt x="1160" y="2793"/>
                </a:lnTo>
                <a:lnTo>
                  <a:pt x="1084" y="2756"/>
                </a:lnTo>
                <a:lnTo>
                  <a:pt x="1029" y="2727"/>
                </a:lnTo>
                <a:lnTo>
                  <a:pt x="977" y="2697"/>
                </a:lnTo>
                <a:lnTo>
                  <a:pt x="925" y="2664"/>
                </a:lnTo>
                <a:lnTo>
                  <a:pt x="874" y="2630"/>
                </a:lnTo>
                <a:lnTo>
                  <a:pt x="823" y="2596"/>
                </a:lnTo>
                <a:lnTo>
                  <a:pt x="774" y="2560"/>
                </a:lnTo>
                <a:lnTo>
                  <a:pt x="725" y="2522"/>
                </a:lnTo>
                <a:lnTo>
                  <a:pt x="678" y="2484"/>
                </a:lnTo>
                <a:lnTo>
                  <a:pt x="632" y="2443"/>
                </a:lnTo>
                <a:lnTo>
                  <a:pt x="586" y="2402"/>
                </a:lnTo>
                <a:lnTo>
                  <a:pt x="541" y="2360"/>
                </a:lnTo>
                <a:lnTo>
                  <a:pt x="498" y="2317"/>
                </a:lnTo>
                <a:lnTo>
                  <a:pt x="456" y="2273"/>
                </a:lnTo>
                <a:lnTo>
                  <a:pt x="414" y="2227"/>
                </a:lnTo>
                <a:lnTo>
                  <a:pt x="374" y="2181"/>
                </a:lnTo>
                <a:lnTo>
                  <a:pt x="335" y="2135"/>
                </a:lnTo>
                <a:lnTo>
                  <a:pt x="301" y="2090"/>
                </a:lnTo>
                <a:lnTo>
                  <a:pt x="267" y="2046"/>
                </a:lnTo>
                <a:lnTo>
                  <a:pt x="236" y="1999"/>
                </a:lnTo>
                <a:lnTo>
                  <a:pt x="206" y="1952"/>
                </a:lnTo>
                <a:lnTo>
                  <a:pt x="176" y="1903"/>
                </a:lnTo>
                <a:lnTo>
                  <a:pt x="148" y="1854"/>
                </a:lnTo>
                <a:lnTo>
                  <a:pt x="123" y="1804"/>
                </a:lnTo>
                <a:lnTo>
                  <a:pt x="99" y="1753"/>
                </a:lnTo>
                <a:lnTo>
                  <a:pt x="77" y="1701"/>
                </a:lnTo>
                <a:lnTo>
                  <a:pt x="58" y="1649"/>
                </a:lnTo>
                <a:lnTo>
                  <a:pt x="49" y="1623"/>
                </a:lnTo>
                <a:lnTo>
                  <a:pt x="41" y="1596"/>
                </a:lnTo>
                <a:lnTo>
                  <a:pt x="34" y="1568"/>
                </a:lnTo>
                <a:lnTo>
                  <a:pt x="27" y="1541"/>
                </a:lnTo>
                <a:lnTo>
                  <a:pt x="21" y="1514"/>
                </a:lnTo>
                <a:lnTo>
                  <a:pt x="16" y="1487"/>
                </a:lnTo>
                <a:lnTo>
                  <a:pt x="11" y="1459"/>
                </a:lnTo>
                <a:lnTo>
                  <a:pt x="8" y="1431"/>
                </a:lnTo>
                <a:lnTo>
                  <a:pt x="4" y="1403"/>
                </a:lnTo>
                <a:lnTo>
                  <a:pt x="2" y="1375"/>
                </a:lnTo>
                <a:lnTo>
                  <a:pt x="1" y="1347"/>
                </a:lnTo>
                <a:lnTo>
                  <a:pt x="0" y="1318"/>
                </a:lnTo>
                <a:lnTo>
                  <a:pt x="1" y="1286"/>
                </a:lnTo>
                <a:lnTo>
                  <a:pt x="4" y="1252"/>
                </a:lnTo>
                <a:lnTo>
                  <a:pt x="8" y="1217"/>
                </a:lnTo>
                <a:lnTo>
                  <a:pt x="12" y="1184"/>
                </a:lnTo>
                <a:lnTo>
                  <a:pt x="19" y="1150"/>
                </a:lnTo>
                <a:lnTo>
                  <a:pt x="26" y="1116"/>
                </a:lnTo>
                <a:lnTo>
                  <a:pt x="35" y="1084"/>
                </a:lnTo>
                <a:lnTo>
                  <a:pt x="47" y="1051"/>
                </a:lnTo>
                <a:lnTo>
                  <a:pt x="60" y="1021"/>
                </a:lnTo>
                <a:lnTo>
                  <a:pt x="75" y="990"/>
                </a:lnTo>
                <a:lnTo>
                  <a:pt x="83" y="976"/>
                </a:lnTo>
                <a:lnTo>
                  <a:pt x="92" y="962"/>
                </a:lnTo>
                <a:lnTo>
                  <a:pt x="101" y="948"/>
                </a:lnTo>
                <a:lnTo>
                  <a:pt x="112" y="935"/>
                </a:lnTo>
                <a:lnTo>
                  <a:pt x="123" y="923"/>
                </a:lnTo>
                <a:lnTo>
                  <a:pt x="134" y="910"/>
                </a:lnTo>
                <a:lnTo>
                  <a:pt x="146" y="899"/>
                </a:lnTo>
                <a:lnTo>
                  <a:pt x="159" y="887"/>
                </a:lnTo>
                <a:lnTo>
                  <a:pt x="172" y="877"/>
                </a:lnTo>
                <a:lnTo>
                  <a:pt x="186" y="867"/>
                </a:lnTo>
                <a:lnTo>
                  <a:pt x="201" y="858"/>
                </a:lnTo>
                <a:lnTo>
                  <a:pt x="217" y="849"/>
                </a:lnTo>
                <a:lnTo>
                  <a:pt x="215" y="829"/>
                </a:lnTo>
                <a:lnTo>
                  <a:pt x="214" y="811"/>
                </a:lnTo>
                <a:lnTo>
                  <a:pt x="215" y="791"/>
                </a:lnTo>
                <a:lnTo>
                  <a:pt x="217" y="772"/>
                </a:lnTo>
                <a:lnTo>
                  <a:pt x="221" y="753"/>
                </a:lnTo>
                <a:lnTo>
                  <a:pt x="225" y="735"/>
                </a:lnTo>
                <a:lnTo>
                  <a:pt x="231" y="716"/>
                </a:lnTo>
                <a:lnTo>
                  <a:pt x="237" y="698"/>
                </a:lnTo>
                <a:lnTo>
                  <a:pt x="245" y="680"/>
                </a:lnTo>
                <a:lnTo>
                  <a:pt x="253" y="663"/>
                </a:lnTo>
                <a:lnTo>
                  <a:pt x="263" y="647"/>
                </a:lnTo>
                <a:lnTo>
                  <a:pt x="274" y="631"/>
                </a:lnTo>
                <a:lnTo>
                  <a:pt x="286" y="616"/>
                </a:lnTo>
                <a:lnTo>
                  <a:pt x="299" y="601"/>
                </a:lnTo>
                <a:lnTo>
                  <a:pt x="312" y="588"/>
                </a:lnTo>
                <a:lnTo>
                  <a:pt x="327" y="575"/>
                </a:lnTo>
                <a:lnTo>
                  <a:pt x="353" y="554"/>
                </a:lnTo>
                <a:lnTo>
                  <a:pt x="381" y="536"/>
                </a:lnTo>
                <a:lnTo>
                  <a:pt x="409" y="519"/>
                </a:lnTo>
                <a:lnTo>
                  <a:pt x="438" y="505"/>
                </a:lnTo>
                <a:lnTo>
                  <a:pt x="469" y="493"/>
                </a:lnTo>
                <a:lnTo>
                  <a:pt x="500" y="484"/>
                </a:lnTo>
                <a:lnTo>
                  <a:pt x="532" y="475"/>
                </a:lnTo>
                <a:lnTo>
                  <a:pt x="564" y="468"/>
                </a:lnTo>
                <a:lnTo>
                  <a:pt x="597" y="464"/>
                </a:lnTo>
                <a:lnTo>
                  <a:pt x="629" y="461"/>
                </a:lnTo>
                <a:lnTo>
                  <a:pt x="663" y="460"/>
                </a:lnTo>
                <a:lnTo>
                  <a:pt x="696" y="460"/>
                </a:lnTo>
                <a:lnTo>
                  <a:pt x="729" y="462"/>
                </a:lnTo>
                <a:lnTo>
                  <a:pt x="762" y="466"/>
                </a:lnTo>
                <a:lnTo>
                  <a:pt x="795" y="471"/>
                </a:lnTo>
                <a:lnTo>
                  <a:pt x="826" y="477"/>
                </a:lnTo>
                <a:lnTo>
                  <a:pt x="853" y="485"/>
                </a:lnTo>
                <a:lnTo>
                  <a:pt x="879" y="493"/>
                </a:lnTo>
                <a:lnTo>
                  <a:pt x="904" y="504"/>
                </a:lnTo>
                <a:lnTo>
                  <a:pt x="931" y="516"/>
                </a:lnTo>
                <a:lnTo>
                  <a:pt x="954" y="529"/>
                </a:lnTo>
                <a:lnTo>
                  <a:pt x="978" y="544"/>
                </a:lnTo>
                <a:lnTo>
                  <a:pt x="1000" y="561"/>
                </a:lnTo>
                <a:lnTo>
                  <a:pt x="1022" y="578"/>
                </a:lnTo>
                <a:lnTo>
                  <a:pt x="1041" y="598"/>
                </a:lnTo>
                <a:lnTo>
                  <a:pt x="1060" y="617"/>
                </a:lnTo>
                <a:lnTo>
                  <a:pt x="1077" y="639"/>
                </a:lnTo>
                <a:lnTo>
                  <a:pt x="1091" y="662"/>
                </a:lnTo>
                <a:lnTo>
                  <a:pt x="1104" y="687"/>
                </a:lnTo>
                <a:lnTo>
                  <a:pt x="1116" y="712"/>
                </a:lnTo>
                <a:lnTo>
                  <a:pt x="1125" y="738"/>
                </a:lnTo>
                <a:lnTo>
                  <a:pt x="1128" y="752"/>
                </a:lnTo>
                <a:lnTo>
                  <a:pt x="1131" y="766"/>
                </a:lnTo>
                <a:lnTo>
                  <a:pt x="1172" y="779"/>
                </a:lnTo>
                <a:lnTo>
                  <a:pt x="1211" y="793"/>
                </a:lnTo>
                <a:lnTo>
                  <a:pt x="1251" y="809"/>
                </a:lnTo>
                <a:lnTo>
                  <a:pt x="1290" y="825"/>
                </a:lnTo>
                <a:lnTo>
                  <a:pt x="1369" y="858"/>
                </a:lnTo>
                <a:lnTo>
                  <a:pt x="1446" y="892"/>
                </a:lnTo>
                <a:lnTo>
                  <a:pt x="1436" y="822"/>
                </a:lnTo>
                <a:lnTo>
                  <a:pt x="1427" y="750"/>
                </a:lnTo>
                <a:lnTo>
                  <a:pt x="1410" y="606"/>
                </a:lnTo>
                <a:lnTo>
                  <a:pt x="1388" y="608"/>
                </a:lnTo>
                <a:lnTo>
                  <a:pt x="1366" y="608"/>
                </a:lnTo>
                <a:lnTo>
                  <a:pt x="1345" y="605"/>
                </a:lnTo>
                <a:lnTo>
                  <a:pt x="1323" y="603"/>
                </a:lnTo>
                <a:lnTo>
                  <a:pt x="1301" y="599"/>
                </a:lnTo>
                <a:lnTo>
                  <a:pt x="1279" y="593"/>
                </a:lnTo>
                <a:lnTo>
                  <a:pt x="1259" y="586"/>
                </a:lnTo>
                <a:lnTo>
                  <a:pt x="1239" y="578"/>
                </a:lnTo>
                <a:lnTo>
                  <a:pt x="1220" y="568"/>
                </a:lnTo>
                <a:lnTo>
                  <a:pt x="1200" y="558"/>
                </a:lnTo>
                <a:lnTo>
                  <a:pt x="1183" y="546"/>
                </a:lnTo>
                <a:lnTo>
                  <a:pt x="1165" y="531"/>
                </a:lnTo>
                <a:lnTo>
                  <a:pt x="1149" y="517"/>
                </a:lnTo>
                <a:lnTo>
                  <a:pt x="1135" y="501"/>
                </a:lnTo>
                <a:lnTo>
                  <a:pt x="1121" y="484"/>
                </a:lnTo>
                <a:lnTo>
                  <a:pt x="1109" y="465"/>
                </a:lnTo>
                <a:lnTo>
                  <a:pt x="1102" y="453"/>
                </a:lnTo>
                <a:lnTo>
                  <a:pt x="1096" y="442"/>
                </a:lnTo>
                <a:lnTo>
                  <a:pt x="1084" y="418"/>
                </a:lnTo>
                <a:lnTo>
                  <a:pt x="1075" y="393"/>
                </a:lnTo>
                <a:lnTo>
                  <a:pt x="1069" y="367"/>
                </a:lnTo>
                <a:lnTo>
                  <a:pt x="1064" y="341"/>
                </a:lnTo>
                <a:lnTo>
                  <a:pt x="1062" y="315"/>
                </a:lnTo>
                <a:lnTo>
                  <a:pt x="1063" y="289"/>
                </a:lnTo>
                <a:lnTo>
                  <a:pt x="1065" y="263"/>
                </a:lnTo>
                <a:lnTo>
                  <a:pt x="1070" y="237"/>
                </a:lnTo>
                <a:lnTo>
                  <a:pt x="1076" y="211"/>
                </a:lnTo>
                <a:lnTo>
                  <a:pt x="1086" y="186"/>
                </a:lnTo>
                <a:lnTo>
                  <a:pt x="1097" y="162"/>
                </a:lnTo>
                <a:lnTo>
                  <a:pt x="1110" y="139"/>
                </a:lnTo>
                <a:lnTo>
                  <a:pt x="1125" y="118"/>
                </a:lnTo>
                <a:lnTo>
                  <a:pt x="1134" y="108"/>
                </a:lnTo>
                <a:lnTo>
                  <a:pt x="1142" y="98"/>
                </a:lnTo>
                <a:lnTo>
                  <a:pt x="1152" y="89"/>
                </a:lnTo>
                <a:lnTo>
                  <a:pt x="1162" y="79"/>
                </a:lnTo>
                <a:close/>
                <a:moveTo>
                  <a:pt x="925" y="1586"/>
                </a:moveTo>
                <a:lnTo>
                  <a:pt x="925" y="1586"/>
                </a:lnTo>
                <a:lnTo>
                  <a:pt x="917" y="1609"/>
                </a:lnTo>
                <a:lnTo>
                  <a:pt x="912" y="1631"/>
                </a:lnTo>
                <a:lnTo>
                  <a:pt x="910" y="1654"/>
                </a:lnTo>
                <a:lnTo>
                  <a:pt x="909" y="1677"/>
                </a:lnTo>
                <a:lnTo>
                  <a:pt x="910" y="1700"/>
                </a:lnTo>
                <a:lnTo>
                  <a:pt x="913" y="1723"/>
                </a:lnTo>
                <a:lnTo>
                  <a:pt x="917" y="1746"/>
                </a:lnTo>
                <a:lnTo>
                  <a:pt x="924" y="1768"/>
                </a:lnTo>
                <a:lnTo>
                  <a:pt x="932" y="1790"/>
                </a:lnTo>
                <a:lnTo>
                  <a:pt x="940" y="1813"/>
                </a:lnTo>
                <a:lnTo>
                  <a:pt x="950" y="1834"/>
                </a:lnTo>
                <a:lnTo>
                  <a:pt x="961" y="1855"/>
                </a:lnTo>
                <a:lnTo>
                  <a:pt x="972" y="1876"/>
                </a:lnTo>
                <a:lnTo>
                  <a:pt x="984" y="1897"/>
                </a:lnTo>
                <a:lnTo>
                  <a:pt x="1009" y="1935"/>
                </a:lnTo>
                <a:lnTo>
                  <a:pt x="1039" y="1976"/>
                </a:lnTo>
                <a:lnTo>
                  <a:pt x="1071" y="2015"/>
                </a:lnTo>
                <a:lnTo>
                  <a:pt x="1104" y="2053"/>
                </a:lnTo>
                <a:lnTo>
                  <a:pt x="1139" y="2090"/>
                </a:lnTo>
                <a:lnTo>
                  <a:pt x="1176" y="2125"/>
                </a:lnTo>
                <a:lnTo>
                  <a:pt x="1213" y="2160"/>
                </a:lnTo>
                <a:lnTo>
                  <a:pt x="1252" y="2192"/>
                </a:lnTo>
                <a:lnTo>
                  <a:pt x="1291" y="2224"/>
                </a:lnTo>
                <a:lnTo>
                  <a:pt x="1332" y="2254"/>
                </a:lnTo>
                <a:lnTo>
                  <a:pt x="1373" y="2285"/>
                </a:lnTo>
                <a:lnTo>
                  <a:pt x="1415" y="2313"/>
                </a:lnTo>
                <a:lnTo>
                  <a:pt x="1458" y="2341"/>
                </a:lnTo>
                <a:lnTo>
                  <a:pt x="1501" y="2367"/>
                </a:lnTo>
                <a:lnTo>
                  <a:pt x="1545" y="2393"/>
                </a:lnTo>
                <a:lnTo>
                  <a:pt x="1589" y="2419"/>
                </a:lnTo>
                <a:lnTo>
                  <a:pt x="1634" y="2443"/>
                </a:lnTo>
                <a:lnTo>
                  <a:pt x="1540" y="1683"/>
                </a:lnTo>
                <a:lnTo>
                  <a:pt x="1517" y="1669"/>
                </a:lnTo>
                <a:lnTo>
                  <a:pt x="1496" y="1656"/>
                </a:lnTo>
                <a:lnTo>
                  <a:pt x="1474" y="1642"/>
                </a:lnTo>
                <a:lnTo>
                  <a:pt x="1452" y="1628"/>
                </a:lnTo>
                <a:lnTo>
                  <a:pt x="1411" y="1598"/>
                </a:lnTo>
                <a:lnTo>
                  <a:pt x="1370" y="1566"/>
                </a:lnTo>
                <a:lnTo>
                  <a:pt x="1328" y="1536"/>
                </a:lnTo>
                <a:lnTo>
                  <a:pt x="1287" y="1505"/>
                </a:lnTo>
                <a:lnTo>
                  <a:pt x="1265" y="1491"/>
                </a:lnTo>
                <a:lnTo>
                  <a:pt x="1244" y="1477"/>
                </a:lnTo>
                <a:lnTo>
                  <a:pt x="1221" y="1465"/>
                </a:lnTo>
                <a:lnTo>
                  <a:pt x="1198" y="1453"/>
                </a:lnTo>
                <a:lnTo>
                  <a:pt x="1188" y="1448"/>
                </a:lnTo>
                <a:lnTo>
                  <a:pt x="1177" y="1444"/>
                </a:lnTo>
                <a:lnTo>
                  <a:pt x="1167" y="1441"/>
                </a:lnTo>
                <a:lnTo>
                  <a:pt x="1157" y="1439"/>
                </a:lnTo>
                <a:lnTo>
                  <a:pt x="1147" y="1437"/>
                </a:lnTo>
                <a:lnTo>
                  <a:pt x="1136" y="1436"/>
                </a:lnTo>
                <a:lnTo>
                  <a:pt x="1126" y="1436"/>
                </a:lnTo>
                <a:lnTo>
                  <a:pt x="1115" y="1436"/>
                </a:lnTo>
                <a:lnTo>
                  <a:pt x="1096" y="1439"/>
                </a:lnTo>
                <a:lnTo>
                  <a:pt x="1075" y="1444"/>
                </a:lnTo>
                <a:lnTo>
                  <a:pt x="1056" y="1452"/>
                </a:lnTo>
                <a:lnTo>
                  <a:pt x="1037" y="1462"/>
                </a:lnTo>
                <a:lnTo>
                  <a:pt x="1019" y="1473"/>
                </a:lnTo>
                <a:lnTo>
                  <a:pt x="1002" y="1486"/>
                </a:lnTo>
                <a:lnTo>
                  <a:pt x="986" y="1500"/>
                </a:lnTo>
                <a:lnTo>
                  <a:pt x="971" y="1515"/>
                </a:lnTo>
                <a:lnTo>
                  <a:pt x="957" y="1533"/>
                </a:lnTo>
                <a:lnTo>
                  <a:pt x="945" y="1550"/>
                </a:lnTo>
                <a:lnTo>
                  <a:pt x="934" y="1567"/>
                </a:lnTo>
                <a:lnTo>
                  <a:pt x="925" y="1586"/>
                </a:lnTo>
                <a:close/>
                <a:moveTo>
                  <a:pt x="6110" y="1456"/>
                </a:moveTo>
                <a:lnTo>
                  <a:pt x="6110" y="1456"/>
                </a:lnTo>
                <a:lnTo>
                  <a:pt x="6088" y="1468"/>
                </a:lnTo>
                <a:lnTo>
                  <a:pt x="6065" y="1481"/>
                </a:lnTo>
                <a:lnTo>
                  <a:pt x="6045" y="1494"/>
                </a:lnTo>
                <a:lnTo>
                  <a:pt x="6023" y="1509"/>
                </a:lnTo>
                <a:lnTo>
                  <a:pt x="5983" y="1538"/>
                </a:lnTo>
                <a:lnTo>
                  <a:pt x="5941" y="1568"/>
                </a:lnTo>
                <a:lnTo>
                  <a:pt x="5901" y="1599"/>
                </a:lnTo>
                <a:lnTo>
                  <a:pt x="5861" y="1629"/>
                </a:lnTo>
                <a:lnTo>
                  <a:pt x="5840" y="1643"/>
                </a:lnTo>
                <a:lnTo>
                  <a:pt x="5818" y="1658"/>
                </a:lnTo>
                <a:lnTo>
                  <a:pt x="5797" y="1671"/>
                </a:lnTo>
                <a:lnTo>
                  <a:pt x="5775" y="1683"/>
                </a:lnTo>
                <a:lnTo>
                  <a:pt x="5751" y="1873"/>
                </a:lnTo>
                <a:lnTo>
                  <a:pt x="5727" y="2063"/>
                </a:lnTo>
                <a:lnTo>
                  <a:pt x="5683" y="2443"/>
                </a:lnTo>
                <a:lnTo>
                  <a:pt x="5743" y="2410"/>
                </a:lnTo>
                <a:lnTo>
                  <a:pt x="5804" y="2374"/>
                </a:lnTo>
                <a:lnTo>
                  <a:pt x="5863" y="2337"/>
                </a:lnTo>
                <a:lnTo>
                  <a:pt x="5922" y="2298"/>
                </a:lnTo>
                <a:lnTo>
                  <a:pt x="5979" y="2258"/>
                </a:lnTo>
                <a:lnTo>
                  <a:pt x="6008" y="2236"/>
                </a:lnTo>
                <a:lnTo>
                  <a:pt x="6035" y="2214"/>
                </a:lnTo>
                <a:lnTo>
                  <a:pt x="6063" y="2192"/>
                </a:lnTo>
                <a:lnTo>
                  <a:pt x="6089" y="2169"/>
                </a:lnTo>
                <a:lnTo>
                  <a:pt x="6116" y="2147"/>
                </a:lnTo>
                <a:lnTo>
                  <a:pt x="6141" y="2123"/>
                </a:lnTo>
                <a:lnTo>
                  <a:pt x="6186" y="2078"/>
                </a:lnTo>
                <a:lnTo>
                  <a:pt x="6208" y="2055"/>
                </a:lnTo>
                <a:lnTo>
                  <a:pt x="6229" y="2033"/>
                </a:lnTo>
                <a:lnTo>
                  <a:pt x="6250" y="2009"/>
                </a:lnTo>
                <a:lnTo>
                  <a:pt x="6271" y="1984"/>
                </a:lnTo>
                <a:lnTo>
                  <a:pt x="6289" y="1959"/>
                </a:lnTo>
                <a:lnTo>
                  <a:pt x="6308" y="1933"/>
                </a:lnTo>
                <a:lnTo>
                  <a:pt x="6325" y="1906"/>
                </a:lnTo>
                <a:lnTo>
                  <a:pt x="6341" y="1879"/>
                </a:lnTo>
                <a:lnTo>
                  <a:pt x="6355" y="1851"/>
                </a:lnTo>
                <a:lnTo>
                  <a:pt x="6368" y="1823"/>
                </a:lnTo>
                <a:lnTo>
                  <a:pt x="6380" y="1793"/>
                </a:lnTo>
                <a:lnTo>
                  <a:pt x="6390" y="1764"/>
                </a:lnTo>
                <a:lnTo>
                  <a:pt x="6398" y="1734"/>
                </a:lnTo>
                <a:lnTo>
                  <a:pt x="6404" y="1702"/>
                </a:lnTo>
                <a:lnTo>
                  <a:pt x="6406" y="1688"/>
                </a:lnTo>
                <a:lnTo>
                  <a:pt x="6406" y="1674"/>
                </a:lnTo>
                <a:lnTo>
                  <a:pt x="6406" y="1659"/>
                </a:lnTo>
                <a:lnTo>
                  <a:pt x="6405" y="1644"/>
                </a:lnTo>
                <a:lnTo>
                  <a:pt x="6403" y="1630"/>
                </a:lnTo>
                <a:lnTo>
                  <a:pt x="6400" y="1616"/>
                </a:lnTo>
                <a:lnTo>
                  <a:pt x="6396" y="1602"/>
                </a:lnTo>
                <a:lnTo>
                  <a:pt x="6390" y="1589"/>
                </a:lnTo>
                <a:lnTo>
                  <a:pt x="6385" y="1575"/>
                </a:lnTo>
                <a:lnTo>
                  <a:pt x="6378" y="1562"/>
                </a:lnTo>
                <a:lnTo>
                  <a:pt x="6371" y="1550"/>
                </a:lnTo>
                <a:lnTo>
                  <a:pt x="6362" y="1537"/>
                </a:lnTo>
                <a:lnTo>
                  <a:pt x="6353" y="1525"/>
                </a:lnTo>
                <a:lnTo>
                  <a:pt x="6343" y="1514"/>
                </a:lnTo>
                <a:lnTo>
                  <a:pt x="6334" y="1503"/>
                </a:lnTo>
                <a:lnTo>
                  <a:pt x="6323" y="1493"/>
                </a:lnTo>
                <a:lnTo>
                  <a:pt x="6312" y="1484"/>
                </a:lnTo>
                <a:lnTo>
                  <a:pt x="6300" y="1475"/>
                </a:lnTo>
                <a:lnTo>
                  <a:pt x="6288" y="1467"/>
                </a:lnTo>
                <a:lnTo>
                  <a:pt x="6276" y="1460"/>
                </a:lnTo>
                <a:lnTo>
                  <a:pt x="6263" y="1453"/>
                </a:lnTo>
                <a:lnTo>
                  <a:pt x="6250" y="1449"/>
                </a:lnTo>
                <a:lnTo>
                  <a:pt x="6236" y="1444"/>
                </a:lnTo>
                <a:lnTo>
                  <a:pt x="6223" y="1440"/>
                </a:lnTo>
                <a:lnTo>
                  <a:pt x="6209" y="1438"/>
                </a:lnTo>
                <a:lnTo>
                  <a:pt x="6195" y="1437"/>
                </a:lnTo>
                <a:lnTo>
                  <a:pt x="6180" y="1437"/>
                </a:lnTo>
                <a:lnTo>
                  <a:pt x="6166" y="1438"/>
                </a:lnTo>
                <a:lnTo>
                  <a:pt x="6152" y="1441"/>
                </a:lnTo>
                <a:lnTo>
                  <a:pt x="6138" y="1444"/>
                </a:lnTo>
                <a:lnTo>
                  <a:pt x="6124" y="1450"/>
                </a:lnTo>
                <a:lnTo>
                  <a:pt x="6110" y="145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bIns="900000" anchor="ctr">
            <a:normAutofit fontScale="25000" lnSpcReduction="20000"/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fontAlgn="auto">
              <a:defRPr/>
            </a:pPr>
            <a:endParaRPr lang="zh-CN" altLang="en-US" strike="noStrike" noProof="1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cxnSp>
        <p:nvCxnSpPr>
          <p:cNvPr id="29" name="直接连接符 28"/>
          <p:cNvCxnSpPr/>
          <p:nvPr>
            <p:custDataLst>
              <p:tags r:id="rId9"/>
            </p:custDataLst>
          </p:nvPr>
        </p:nvCxnSpPr>
        <p:spPr>
          <a:xfrm flipH="1">
            <a:off x="5234305" y="2192338"/>
            <a:ext cx="495300" cy="4763"/>
          </a:xfrm>
          <a:prstGeom prst="line">
            <a:avLst/>
          </a:prstGeom>
          <a:ln w="9525">
            <a:solidFill>
              <a:srgbClr val="000000">
                <a:lumMod val="65000"/>
                <a:lumOff val="35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31" name="直接连接符 30"/>
          <p:cNvCxnSpPr/>
          <p:nvPr>
            <p:custDataLst>
              <p:tags r:id="rId10"/>
            </p:custDataLst>
          </p:nvPr>
        </p:nvCxnSpPr>
        <p:spPr>
          <a:xfrm flipV="1">
            <a:off x="5256530" y="1692275"/>
            <a:ext cx="0" cy="500063"/>
          </a:xfrm>
          <a:prstGeom prst="line">
            <a:avLst/>
          </a:prstGeom>
          <a:ln w="9525">
            <a:solidFill>
              <a:srgbClr val="000000">
                <a:lumMod val="65000"/>
                <a:lumOff val="35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33" name="直接连接符 32"/>
          <p:cNvCxnSpPr/>
          <p:nvPr>
            <p:custDataLst>
              <p:tags r:id="rId11"/>
            </p:custDataLst>
          </p:nvPr>
        </p:nvCxnSpPr>
        <p:spPr>
          <a:xfrm flipH="1">
            <a:off x="4115118" y="1692275"/>
            <a:ext cx="1173163" cy="0"/>
          </a:xfrm>
          <a:prstGeom prst="line">
            <a:avLst/>
          </a:prstGeom>
          <a:ln w="9525">
            <a:solidFill>
              <a:srgbClr val="000000">
                <a:lumMod val="65000"/>
                <a:lumOff val="35000"/>
              </a:srgbClr>
            </a:solidFill>
            <a:tailEnd type="oval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36" name="直接连接符 35"/>
          <p:cNvCxnSpPr/>
          <p:nvPr>
            <p:custDataLst>
              <p:tags r:id="rId12"/>
            </p:custDataLst>
          </p:nvPr>
        </p:nvCxnSpPr>
        <p:spPr>
          <a:xfrm flipH="1" flipV="1">
            <a:off x="4529455" y="4956175"/>
            <a:ext cx="9525" cy="355600"/>
          </a:xfrm>
          <a:prstGeom prst="line">
            <a:avLst/>
          </a:prstGeom>
          <a:ln w="9525">
            <a:solidFill>
              <a:srgbClr val="000000">
                <a:lumMod val="65000"/>
                <a:lumOff val="35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38" name="直接连接符 37"/>
          <p:cNvCxnSpPr/>
          <p:nvPr>
            <p:custDataLst>
              <p:tags r:id="rId13"/>
            </p:custDataLst>
          </p:nvPr>
        </p:nvCxnSpPr>
        <p:spPr>
          <a:xfrm flipH="1" flipV="1">
            <a:off x="3988118" y="5289550"/>
            <a:ext cx="550863" cy="12700"/>
          </a:xfrm>
          <a:prstGeom prst="line">
            <a:avLst/>
          </a:prstGeom>
          <a:ln w="9525">
            <a:solidFill>
              <a:srgbClr val="000000">
                <a:lumMod val="65000"/>
                <a:lumOff val="35000"/>
              </a:srgbClr>
            </a:solidFill>
            <a:tailEnd type="oval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43" name="直接连接符 42"/>
          <p:cNvCxnSpPr/>
          <p:nvPr>
            <p:custDataLst>
              <p:tags r:id="rId14"/>
            </p:custDataLst>
          </p:nvPr>
        </p:nvCxnSpPr>
        <p:spPr>
          <a:xfrm rot="10800000">
            <a:off x="7934643" y="3363913"/>
            <a:ext cx="0" cy="582613"/>
          </a:xfrm>
          <a:prstGeom prst="line">
            <a:avLst/>
          </a:prstGeom>
          <a:ln w="9525">
            <a:solidFill>
              <a:srgbClr val="000000">
                <a:lumMod val="65000"/>
                <a:lumOff val="35000"/>
              </a:srgb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44" name="直接连接符 43"/>
          <p:cNvCxnSpPr/>
          <p:nvPr>
            <p:custDataLst>
              <p:tags r:id="rId15"/>
            </p:custDataLst>
          </p:nvPr>
        </p:nvCxnSpPr>
        <p:spPr>
          <a:xfrm rot="10800000" flipH="1">
            <a:off x="7934643" y="3363913"/>
            <a:ext cx="1784350" cy="0"/>
          </a:xfrm>
          <a:prstGeom prst="line">
            <a:avLst/>
          </a:prstGeom>
          <a:ln w="9525">
            <a:solidFill>
              <a:srgbClr val="000000">
                <a:lumMod val="65000"/>
                <a:lumOff val="35000"/>
              </a:srgbClr>
            </a:solidFill>
            <a:tailEnd type="oval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49" name="文本框 48"/>
          <p:cNvSpPr txBox="1"/>
          <p:nvPr>
            <p:custDataLst>
              <p:tags r:id="rId16"/>
            </p:custDataLst>
          </p:nvPr>
        </p:nvSpPr>
        <p:spPr>
          <a:xfrm>
            <a:off x="517525" y="1913255"/>
            <a:ext cx="5014595" cy="1814830"/>
          </a:xfrm>
          <a:prstGeom prst="rect">
            <a:avLst/>
          </a:prstGeom>
          <a:noFill/>
        </p:spPr>
        <p:txBody>
          <a:bodyPr wrap="square" tIns="0" rtlCol="0"/>
          <a:p>
            <a:pPr marL="285750" indent="-285750" algn="r" fontAlgn="auto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zh-CN" altLang="en-US" sz="2000" b="1" spc="150" noProof="1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服务对象从小众到大众，数量增加了</a:t>
            </a:r>
            <a:endParaRPr lang="zh-CN" altLang="en-US" sz="2000" b="1" spc="150" noProof="1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285750" indent="-285750" algn="r" fontAlgn="auto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zh-CN" altLang="en-US" sz="2000" b="1" spc="150" noProof="1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内部管理从粗放到精准，要求提高了</a:t>
            </a:r>
            <a:endParaRPr lang="zh-CN" altLang="en-US" sz="2000" b="1" spc="150" noProof="1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285750" indent="-285750" algn="r" fontAlgn="auto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zh-CN" altLang="en-US" sz="2000" b="1" spc="150" noProof="1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服务内容从物质到精神，内容丰富了</a:t>
            </a:r>
            <a:endParaRPr lang="zh-CN" altLang="en-US" sz="2000" b="1" spc="150" noProof="1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>
            <p:custDataLst>
              <p:tags r:id="rId17"/>
            </p:custDataLst>
          </p:nvPr>
        </p:nvSpPr>
        <p:spPr>
          <a:xfrm>
            <a:off x="643255" y="1456055"/>
            <a:ext cx="3885565" cy="430530"/>
          </a:xfrm>
          <a:prstGeom prst="rect">
            <a:avLst/>
          </a:prstGeom>
          <a:noFill/>
        </p:spPr>
        <p:txBody>
          <a:bodyPr wrap="square" bIns="0" rtlCol="0" anchor="b" anchorCtr="0"/>
          <a:p>
            <a:pPr algn="r" fontAlgn="auto">
              <a:lnSpc>
                <a:spcPct val="120000"/>
              </a:lnSpc>
            </a:pPr>
            <a:r>
              <a:rPr lang="zh-CN" altLang="en-US" sz="2400" b="1" spc="300" noProof="1">
                <a:solidFill>
                  <a:srgbClr val="508E53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为民政部门提供新动能</a:t>
            </a:r>
            <a:endParaRPr lang="zh-CN" altLang="en-US" sz="2400" b="1" spc="300" noProof="1">
              <a:solidFill>
                <a:srgbClr val="508E53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>
            <p:custDataLst>
              <p:tags r:id="rId18"/>
            </p:custDataLst>
          </p:nvPr>
        </p:nvSpPr>
        <p:spPr>
          <a:xfrm>
            <a:off x="1908810" y="5164455"/>
            <a:ext cx="1937385" cy="430530"/>
          </a:xfrm>
          <a:prstGeom prst="rect">
            <a:avLst/>
          </a:prstGeom>
          <a:noFill/>
        </p:spPr>
        <p:txBody>
          <a:bodyPr wrap="square" bIns="0" rtlCol="0" anchor="b" anchorCtr="0"/>
          <a:p>
            <a:pPr algn="r" fontAlgn="auto">
              <a:lnSpc>
                <a:spcPct val="120000"/>
              </a:lnSpc>
            </a:pPr>
            <a:r>
              <a:rPr lang="zh-CN" altLang="en-US" sz="2400" b="1" spc="300" noProof="1">
                <a:solidFill>
                  <a:srgbClr val="69A35B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为民生服务</a:t>
            </a:r>
            <a:endParaRPr lang="zh-CN" altLang="en-US" sz="2400" b="1" spc="300" noProof="1">
              <a:solidFill>
                <a:srgbClr val="69A35B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algn="r" fontAlgn="auto">
              <a:lnSpc>
                <a:spcPct val="120000"/>
              </a:lnSpc>
            </a:pPr>
            <a:r>
              <a:rPr lang="zh-CN" altLang="en-US" sz="2400" b="1" spc="300" noProof="1">
                <a:solidFill>
                  <a:srgbClr val="69A35B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注入新血液</a:t>
            </a:r>
            <a:endParaRPr lang="zh-CN" altLang="en-US" sz="2400" b="1" spc="300" noProof="1">
              <a:solidFill>
                <a:srgbClr val="69A35B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>
            <p:custDataLst>
              <p:tags r:id="rId19"/>
            </p:custDataLst>
          </p:nvPr>
        </p:nvSpPr>
        <p:spPr>
          <a:xfrm>
            <a:off x="9719310" y="3297555"/>
            <a:ext cx="2115185" cy="430530"/>
          </a:xfrm>
          <a:prstGeom prst="rect">
            <a:avLst/>
          </a:prstGeom>
          <a:noFill/>
        </p:spPr>
        <p:txBody>
          <a:bodyPr wrap="square" bIns="0" rtlCol="0" anchor="b" anchorCtr="0"/>
          <a:p>
            <a:pPr fontAlgn="auto">
              <a:lnSpc>
                <a:spcPct val="120000"/>
              </a:lnSpc>
            </a:pPr>
            <a:r>
              <a:rPr lang="zh-CN" altLang="en-US" sz="2400" b="1" spc="300" noProof="1">
                <a:solidFill>
                  <a:srgbClr val="B1C646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为党委政府</a:t>
            </a:r>
            <a:endParaRPr lang="zh-CN" altLang="en-US" sz="2400" b="1" spc="300" noProof="1">
              <a:solidFill>
                <a:srgbClr val="B1C646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2400" b="1" spc="300" noProof="1">
                <a:solidFill>
                  <a:srgbClr val="B1C646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架起连心桥</a:t>
            </a:r>
            <a:endParaRPr lang="zh-CN" altLang="en-US" sz="2400" b="1" spc="300" noProof="1">
              <a:solidFill>
                <a:srgbClr val="B1C646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上箭头 57"/>
          <p:cNvSpPr/>
          <p:nvPr>
            <p:custDataLst>
              <p:tags r:id="rId20"/>
            </p:custDataLst>
          </p:nvPr>
        </p:nvSpPr>
        <p:spPr>
          <a:xfrm rot="14400000">
            <a:off x="5466080" y="4146550"/>
            <a:ext cx="411163" cy="350838"/>
          </a:xfrm>
          <a:prstGeom prst="upArrow">
            <a:avLst>
              <a:gd name="adj1" fmla="val 57862"/>
              <a:gd name="adj2" fmla="val 61457"/>
            </a:avLst>
          </a:prstGeom>
          <a:solidFill>
            <a:srgbClr val="69A35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50000" lnSpcReduction="20000"/>
          </a:bodyPr>
          <a:p>
            <a:pPr algn="ctr" fontAlgn="auto"/>
            <a:endParaRPr lang="zh-CN" altLang="en-US" strike="noStrike" noProof="1">
              <a:sym typeface="Arial" panose="020B0604020202020204" pitchFamily="34" charset="0"/>
            </a:endParaRPr>
          </a:p>
        </p:txBody>
      </p:sp>
      <p:sp>
        <p:nvSpPr>
          <p:cNvPr id="59" name="上箭头 58"/>
          <p:cNvSpPr/>
          <p:nvPr>
            <p:custDataLst>
              <p:tags r:id="rId21"/>
            </p:custDataLst>
          </p:nvPr>
        </p:nvSpPr>
        <p:spPr>
          <a:xfrm>
            <a:off x="6153468" y="2897188"/>
            <a:ext cx="411163" cy="352425"/>
          </a:xfrm>
          <a:prstGeom prst="upArrow">
            <a:avLst>
              <a:gd name="adj1" fmla="val 57862"/>
              <a:gd name="adj2" fmla="val 61457"/>
            </a:avLst>
          </a:prstGeom>
          <a:solidFill>
            <a:srgbClr val="508E53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50000" lnSpcReduction="20000"/>
          </a:bodyPr>
          <a:p>
            <a:pPr algn="ctr" fontAlgn="auto"/>
            <a:endParaRPr lang="zh-CN" altLang="en-US" strike="noStrike" noProof="1">
              <a:sym typeface="Arial" panose="020B0604020202020204" pitchFamily="34" charset="0"/>
            </a:endParaRPr>
          </a:p>
        </p:txBody>
      </p:sp>
      <p:sp>
        <p:nvSpPr>
          <p:cNvPr id="60" name="上箭头 59"/>
          <p:cNvSpPr/>
          <p:nvPr>
            <p:custDataLst>
              <p:tags r:id="rId22"/>
            </p:custDataLst>
          </p:nvPr>
        </p:nvSpPr>
        <p:spPr>
          <a:xfrm rot="7200000">
            <a:off x="6894036" y="4160044"/>
            <a:ext cx="411163" cy="352425"/>
          </a:xfrm>
          <a:prstGeom prst="upArrow">
            <a:avLst>
              <a:gd name="adj1" fmla="val 57862"/>
              <a:gd name="adj2" fmla="val 61457"/>
            </a:avLst>
          </a:prstGeom>
          <a:solidFill>
            <a:srgbClr val="B1C646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50000" lnSpcReduction="20000"/>
          </a:bodyPr>
          <a:p>
            <a:pPr algn="ctr" fontAlgn="auto"/>
            <a:endParaRPr lang="zh-CN" altLang="en-US" strike="noStrike" noProof="1"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3970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28674" name="文本框 3"/>
          <p:cNvSpPr txBox="1"/>
          <p:nvPr/>
        </p:nvSpPr>
        <p:spPr>
          <a:xfrm>
            <a:off x="2782888" y="133350"/>
            <a:ext cx="6905625" cy="736600"/>
          </a:xfrm>
          <a:prstGeom prst="rect">
            <a:avLst/>
          </a:prstGeom>
          <a:noFill/>
          <a:ln w="9525">
            <a:noFill/>
          </a:ln>
          <a:effectLst>
            <a:outerShdw algn="ctr" rotWithShape="0">
              <a:srgbClr val="000000">
                <a:alpha val="43137"/>
              </a:srgbClr>
            </a:outerShdw>
          </a:effectLst>
        </p:spPr>
        <p:txBody>
          <a:bodyPr wrap="square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</a:rPr>
              <a:t>乡镇社工站项目成效</a:t>
            </a:r>
            <a:endParaRPr lang="zh-CN" altLang="en-US" sz="2800" dirty="0">
              <a:solidFill>
                <a:srgbClr val="3B383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平行四边形 1"/>
          <p:cNvSpPr/>
          <p:nvPr>
            <p:custDataLst>
              <p:tags r:id="rId1"/>
            </p:custDataLst>
          </p:nvPr>
        </p:nvSpPr>
        <p:spPr>
          <a:xfrm rot="20326741" flipH="1">
            <a:off x="4799013" y="3544888"/>
            <a:ext cx="3001963" cy="1069975"/>
          </a:xfrm>
          <a:prstGeom prst="parallelogram">
            <a:avLst>
              <a:gd name="adj" fmla="val 94127"/>
            </a:avLst>
          </a:prstGeom>
          <a:solidFill>
            <a:srgbClr val="4AB5C4"/>
          </a:solidFill>
          <a:ln>
            <a:noFill/>
          </a:ln>
        </p:spPr>
        <p:style>
          <a:lnRef idx="2">
            <a:srgbClr val="549E39">
              <a:shade val="50000"/>
            </a:srgbClr>
          </a:lnRef>
          <a:fillRef idx="1">
            <a:srgbClr val="549E39"/>
          </a:fillRef>
          <a:effectRef idx="0">
            <a:srgbClr val="549E39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 fontAlgn="auto"/>
            <a:endParaRPr lang="zh-CN" altLang="en-US" strike="noStrike" noProof="1">
              <a:sym typeface="Arial" panose="020B0604020202020204" pitchFamily="34" charset="0"/>
            </a:endParaRPr>
          </a:p>
        </p:txBody>
      </p:sp>
      <p:sp>
        <p:nvSpPr>
          <p:cNvPr id="6" name="平行四边形 5"/>
          <p:cNvSpPr/>
          <p:nvPr>
            <p:custDataLst>
              <p:tags r:id="rId2"/>
            </p:custDataLst>
          </p:nvPr>
        </p:nvSpPr>
        <p:spPr>
          <a:xfrm rot="20326741" flipH="1">
            <a:off x="4799013" y="3006725"/>
            <a:ext cx="3001963" cy="1069975"/>
          </a:xfrm>
          <a:prstGeom prst="parallelogram">
            <a:avLst>
              <a:gd name="adj" fmla="val 94127"/>
            </a:avLst>
          </a:prstGeom>
          <a:solidFill>
            <a:srgbClr val="8AB833"/>
          </a:solidFill>
          <a:ln>
            <a:noFill/>
          </a:ln>
        </p:spPr>
        <p:style>
          <a:lnRef idx="2">
            <a:srgbClr val="549E39">
              <a:shade val="50000"/>
            </a:srgbClr>
          </a:lnRef>
          <a:fillRef idx="1">
            <a:srgbClr val="549E39"/>
          </a:fillRef>
          <a:effectRef idx="0">
            <a:srgbClr val="549E39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 fontAlgn="auto"/>
            <a:endParaRPr lang="zh-CN" altLang="en-US" strike="noStrike" noProof="1">
              <a:sym typeface="Arial" panose="020B0604020202020204" pitchFamily="34" charset="0"/>
            </a:endParaRPr>
          </a:p>
        </p:txBody>
      </p:sp>
      <p:sp>
        <p:nvSpPr>
          <p:cNvPr id="7" name="平行四边形 6"/>
          <p:cNvSpPr/>
          <p:nvPr>
            <p:custDataLst>
              <p:tags r:id="rId3"/>
            </p:custDataLst>
          </p:nvPr>
        </p:nvSpPr>
        <p:spPr>
          <a:xfrm rot="20326741" flipH="1">
            <a:off x="4799013" y="2468563"/>
            <a:ext cx="3001963" cy="1069975"/>
          </a:xfrm>
          <a:prstGeom prst="parallelogram">
            <a:avLst>
              <a:gd name="adj" fmla="val 94127"/>
            </a:avLst>
          </a:prstGeom>
          <a:solidFill>
            <a:srgbClr val="FFC000"/>
          </a:solidFill>
          <a:ln>
            <a:noFill/>
          </a:ln>
        </p:spPr>
        <p:style>
          <a:lnRef idx="2">
            <a:srgbClr val="549E39">
              <a:shade val="50000"/>
            </a:srgbClr>
          </a:lnRef>
          <a:fillRef idx="1">
            <a:srgbClr val="549E39"/>
          </a:fillRef>
          <a:effectRef idx="0">
            <a:srgbClr val="549E39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 fontAlgn="auto"/>
            <a:endParaRPr lang="zh-CN" altLang="en-US" strike="noStrike" noProof="1">
              <a:sym typeface="Arial" panose="020B0604020202020204" pitchFamily="34" charset="0"/>
            </a:endParaRPr>
          </a:p>
        </p:txBody>
      </p:sp>
      <p:sp>
        <p:nvSpPr>
          <p:cNvPr id="8" name="平行四边形 7"/>
          <p:cNvSpPr/>
          <p:nvPr>
            <p:custDataLst>
              <p:tags r:id="rId4"/>
            </p:custDataLst>
          </p:nvPr>
        </p:nvSpPr>
        <p:spPr>
          <a:xfrm rot="20326741" flipH="1">
            <a:off x="4799013" y="1873250"/>
            <a:ext cx="3001963" cy="1069975"/>
          </a:xfrm>
          <a:prstGeom prst="parallelogram">
            <a:avLst>
              <a:gd name="adj" fmla="val 94127"/>
            </a:avLst>
          </a:prstGeom>
          <a:solidFill>
            <a:srgbClr val="549E39"/>
          </a:solidFill>
          <a:ln>
            <a:noFill/>
          </a:ln>
        </p:spPr>
        <p:style>
          <a:lnRef idx="2">
            <a:srgbClr val="549E39">
              <a:shade val="50000"/>
            </a:srgbClr>
          </a:lnRef>
          <a:fillRef idx="1">
            <a:srgbClr val="549E39"/>
          </a:fillRef>
          <a:effectRef idx="0">
            <a:srgbClr val="549E39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p>
            <a:pPr algn="ctr" fontAlgn="auto"/>
            <a:endParaRPr lang="zh-CN" altLang="en-US" strike="noStrike" noProof="1">
              <a:sym typeface="Arial" panose="020B0604020202020204" pitchFamily="34" charset="0"/>
            </a:endParaRPr>
          </a:p>
        </p:txBody>
      </p:sp>
      <p:sp>
        <p:nvSpPr>
          <p:cNvPr id="28679" name="文本框 8"/>
          <p:cNvSpPr txBox="1"/>
          <p:nvPr>
            <p:custDataLst>
              <p:tags r:id="rId5"/>
            </p:custDataLst>
          </p:nvPr>
        </p:nvSpPr>
        <p:spPr>
          <a:xfrm>
            <a:off x="234950" y="2157730"/>
            <a:ext cx="4305935" cy="895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pPr marL="285750" indent="-285750">
              <a:lnSpc>
                <a:spcPct val="150000"/>
              </a:lnSpc>
              <a:buSzTx/>
              <a:buChar char="•"/>
            </a:pP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等线" panose="02010600030101010101" charset="-122"/>
                <a:sym typeface="Arial" panose="020B0604020202020204" pitchFamily="34" charset="0"/>
              </a:rPr>
              <a:t>配合完成乡镇民政日常行政工作</a:t>
            </a:r>
            <a:endParaRPr lang="zh-CN" altLang="en-US" sz="1800" b="1" dirty="0">
              <a:latin typeface="宋体" panose="02010600030101010101" pitchFamily="2" charset="-122"/>
              <a:ea typeface="宋体" panose="02010600030101010101" pitchFamily="2" charset="-122"/>
              <a:cs typeface="等线" panose="02010600030101010101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SzTx/>
              <a:buChar char="•"/>
            </a:pP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等线" panose="02010600030101010101" charset="-122"/>
                <a:sym typeface="Arial" panose="020B0604020202020204" pitchFamily="34" charset="0"/>
              </a:rPr>
              <a:t>配合完成县级民政中心工作</a:t>
            </a:r>
            <a:endParaRPr lang="zh-CN" altLang="en-US" sz="1800" b="1" dirty="0">
              <a:latin typeface="宋体" panose="02010600030101010101" pitchFamily="2" charset="-122"/>
              <a:ea typeface="宋体" panose="02010600030101010101" pitchFamily="2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384175" y="1681480"/>
            <a:ext cx="4244975" cy="4972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2400" noProof="1" dirty="0">
                <a:solidFill>
                  <a:srgbClr val="549E39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基层民政经办能力进一步提升</a:t>
            </a:r>
            <a:endParaRPr lang="zh-CN" altLang="en-US" sz="2400" noProof="1" dirty="0">
              <a:solidFill>
                <a:srgbClr val="549E39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681" name="文本框 10"/>
          <p:cNvSpPr txBox="1"/>
          <p:nvPr>
            <p:custDataLst>
              <p:tags r:id="rId7"/>
            </p:custDataLst>
          </p:nvPr>
        </p:nvSpPr>
        <p:spPr>
          <a:xfrm>
            <a:off x="139700" y="4491038"/>
            <a:ext cx="4489450" cy="766762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提升民政服务专业化水平，加深“内涵”</a:t>
            </a:r>
            <a:endParaRPr lang="zh-CN" altLang="en-US" sz="1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构建基层民政服务网络，扩大“外延”</a:t>
            </a:r>
            <a:endParaRPr lang="zh-CN" altLang="en-US" sz="1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314325" y="4005580"/>
            <a:ext cx="4227195" cy="4972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2400" noProof="1" dirty="0">
                <a:solidFill>
                  <a:srgbClr val="FFC000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  <a:sym typeface="Arial" panose="020B0604020202020204" pitchFamily="34" charset="0"/>
              </a:rPr>
              <a:t>基层民政服务体系进一步优化</a:t>
            </a:r>
            <a:endParaRPr lang="zh-CN" altLang="en-US" sz="2400" noProof="1" dirty="0">
              <a:solidFill>
                <a:srgbClr val="FFC000"/>
              </a:solidFill>
              <a:latin typeface="Arial" panose="020B0604020202020204" pitchFamily="34" charset="0"/>
              <a:ea typeface="黑体" panose="0201060906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683" name="文本框 14"/>
          <p:cNvSpPr txBox="1"/>
          <p:nvPr>
            <p:custDataLst>
              <p:tags r:id="rId9"/>
            </p:custDataLst>
          </p:nvPr>
        </p:nvSpPr>
        <p:spPr>
          <a:xfrm>
            <a:off x="8547100" y="4532313"/>
            <a:ext cx="3784600" cy="808037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pPr marL="285750" indent="-285750">
              <a:lnSpc>
                <a:spcPct val="150000"/>
              </a:lnSpc>
              <a:buSzTx/>
              <a:buChar char="•"/>
            </a:pP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等线" panose="02010600030101010101" charset="-122"/>
                <a:sym typeface="Arial" panose="020B0604020202020204" pitchFamily="34" charset="0"/>
              </a:rPr>
              <a:t>社工队伍建设得到加强</a:t>
            </a:r>
            <a:endParaRPr lang="zh-CN" altLang="en-US" sz="1800" b="1" dirty="0">
              <a:latin typeface="宋体" panose="02010600030101010101" pitchFamily="2" charset="-122"/>
              <a:ea typeface="宋体" panose="02010600030101010101" pitchFamily="2" charset="-122"/>
              <a:cs typeface="等线" panose="02010600030101010101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SzTx/>
              <a:buChar char="•"/>
            </a:pP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等线" panose="02010600030101010101" charset="-122"/>
                <a:sym typeface="Arial" panose="020B0604020202020204" pitchFamily="34" charset="0"/>
              </a:rPr>
              <a:t>社会组织能力得到提升</a:t>
            </a:r>
            <a:endParaRPr lang="zh-CN" altLang="en-US" sz="1800" b="1" dirty="0">
              <a:latin typeface="宋体" panose="02010600030101010101" pitchFamily="2" charset="-122"/>
              <a:ea typeface="宋体" panose="02010600030101010101" pitchFamily="2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10"/>
            </p:custDataLst>
          </p:nvPr>
        </p:nvSpPr>
        <p:spPr>
          <a:xfrm>
            <a:off x="7451090" y="4005580"/>
            <a:ext cx="4761230" cy="4972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r" fontAlgn="auto"/>
            <a:r>
              <a:rPr lang="zh-CN" altLang="en-US" sz="2400" noProof="1" dirty="0">
                <a:solidFill>
                  <a:srgbClr val="4AB5C4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  <a:sym typeface="Arial" panose="020B0604020202020204" pitchFamily="34" charset="0"/>
              </a:rPr>
              <a:t>社工和社会组织进一步发展</a:t>
            </a:r>
            <a:endParaRPr lang="zh-CN" altLang="en-US" sz="2400" noProof="1" dirty="0">
              <a:solidFill>
                <a:srgbClr val="4AB5C4"/>
              </a:solidFill>
              <a:latin typeface="Arial" panose="020B0604020202020204" pitchFamily="34" charset="0"/>
              <a:ea typeface="黑体" panose="0201060906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685" name="文本框 12"/>
          <p:cNvSpPr txBox="1"/>
          <p:nvPr>
            <p:custDataLst>
              <p:tags r:id="rId11"/>
            </p:custDataLst>
          </p:nvPr>
        </p:nvSpPr>
        <p:spPr>
          <a:xfrm>
            <a:off x="7797800" y="2094230"/>
            <a:ext cx="4580255" cy="89344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pPr marL="285750" indent="-285750">
              <a:lnSpc>
                <a:spcPct val="150000"/>
              </a:lnSpc>
              <a:buSzTx/>
              <a:buChar char="•"/>
            </a:pP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等线" panose="02010600030101010101" charset="-122"/>
                <a:sym typeface="Arial" panose="020B0604020202020204" pitchFamily="34" charset="0"/>
              </a:rPr>
              <a:t>购买服务机制的理解与实践能力</a:t>
            </a:r>
            <a:endParaRPr lang="zh-CN" altLang="en-US" sz="1800" b="1" dirty="0">
              <a:latin typeface="宋体" panose="02010600030101010101" pitchFamily="2" charset="-122"/>
              <a:ea typeface="宋体" panose="02010600030101010101" pitchFamily="2" charset="-122"/>
              <a:cs typeface="等线" panose="02010600030101010101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SzTx/>
              <a:buChar char="•"/>
            </a:pP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等线" panose="02010600030101010101" charset="-122"/>
                <a:sym typeface="Arial" panose="020B0604020202020204" pitchFamily="34" charset="0"/>
              </a:rPr>
              <a:t>乡镇一级政府购买社会工作服务平台</a:t>
            </a:r>
            <a:endParaRPr lang="zh-CN" altLang="en-US" sz="1800" b="1" dirty="0">
              <a:latin typeface="宋体" panose="02010600030101010101" pitchFamily="2" charset="-122"/>
              <a:ea typeface="宋体" panose="02010600030101010101" pitchFamily="2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28686" name="文本框 13"/>
          <p:cNvSpPr txBox="1"/>
          <p:nvPr>
            <p:custDataLst>
              <p:tags r:id="rId12"/>
            </p:custDataLst>
          </p:nvPr>
        </p:nvSpPr>
        <p:spPr>
          <a:xfrm>
            <a:off x="6758940" y="1659255"/>
            <a:ext cx="5238115" cy="4965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lvl="0" algn="r" fontAlgn="auto">
              <a:buClrTx/>
              <a:buSzTx/>
              <a:buFontTx/>
            </a:pPr>
            <a:r>
              <a:rPr lang="zh-CN" altLang="en-US" sz="2400" dirty="0">
                <a:solidFill>
                  <a:srgbClr val="549E39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社会力量参与社会治理进一步完善</a:t>
            </a:r>
            <a:endParaRPr lang="zh-CN" altLang="en-US" sz="2400" dirty="0">
              <a:solidFill>
                <a:srgbClr val="549E39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5" name="肘形连接符 24"/>
          <p:cNvCxnSpPr/>
          <p:nvPr>
            <p:custDataLst>
              <p:tags r:id="rId13"/>
            </p:custDataLst>
          </p:nvPr>
        </p:nvCxnSpPr>
        <p:spPr>
          <a:xfrm flipV="1">
            <a:off x="473075" y="2468563"/>
            <a:ext cx="4356100" cy="519113"/>
          </a:xfrm>
          <a:prstGeom prst="bentConnector3">
            <a:avLst>
              <a:gd name="adj1" fmla="val 86803"/>
            </a:avLst>
          </a:prstGeom>
          <a:ln w="25400">
            <a:solidFill>
              <a:srgbClr val="549E39"/>
            </a:solidFill>
          </a:ln>
        </p:spPr>
        <p:style>
          <a:lnRef idx="1">
            <a:srgbClr val="549E39"/>
          </a:lnRef>
          <a:fillRef idx="0">
            <a:srgbClr val="549E39"/>
          </a:fillRef>
          <a:effectRef idx="0">
            <a:srgbClr val="549E39"/>
          </a:effectRef>
          <a:fontRef idx="minor">
            <a:srgbClr val="5F5F5F"/>
          </a:fontRef>
        </p:style>
      </p:cxnSp>
      <p:cxnSp>
        <p:nvCxnSpPr>
          <p:cNvPr id="37" name="肘形连接符 36"/>
          <p:cNvCxnSpPr/>
          <p:nvPr>
            <p:custDataLst>
              <p:tags r:id="rId14"/>
            </p:custDataLst>
          </p:nvPr>
        </p:nvCxnSpPr>
        <p:spPr>
          <a:xfrm flipV="1">
            <a:off x="385763" y="3101975"/>
            <a:ext cx="4565650" cy="2174875"/>
          </a:xfrm>
          <a:prstGeom prst="bentConnector3">
            <a:avLst>
              <a:gd name="adj1" fmla="val 88931"/>
            </a:avLst>
          </a:prstGeom>
          <a:ln w="25400">
            <a:solidFill>
              <a:srgbClr val="FFC000"/>
            </a:solidFill>
          </a:ln>
        </p:spPr>
        <p:style>
          <a:lnRef idx="1">
            <a:srgbClr val="549E39"/>
          </a:lnRef>
          <a:fillRef idx="0">
            <a:srgbClr val="549E39"/>
          </a:fillRef>
          <a:effectRef idx="0">
            <a:srgbClr val="549E39"/>
          </a:effectRef>
          <a:fontRef idx="minor">
            <a:srgbClr val="5F5F5F"/>
          </a:fontRef>
        </p:style>
      </p:cxnSp>
      <p:cxnSp>
        <p:nvCxnSpPr>
          <p:cNvPr id="40" name="肘形连接符 39"/>
          <p:cNvCxnSpPr/>
          <p:nvPr>
            <p:custDataLst>
              <p:tags r:id="rId15"/>
            </p:custDataLst>
          </p:nvPr>
        </p:nvCxnSpPr>
        <p:spPr>
          <a:xfrm flipV="1">
            <a:off x="7670800" y="2987675"/>
            <a:ext cx="4467225" cy="461963"/>
          </a:xfrm>
          <a:prstGeom prst="bentConnector3">
            <a:avLst>
              <a:gd name="adj1" fmla="val 19564"/>
            </a:avLst>
          </a:prstGeom>
          <a:ln w="25400">
            <a:solidFill>
              <a:srgbClr val="8AB833"/>
            </a:solidFill>
          </a:ln>
        </p:spPr>
        <p:style>
          <a:lnRef idx="1">
            <a:srgbClr val="549E39"/>
          </a:lnRef>
          <a:fillRef idx="0">
            <a:srgbClr val="549E39"/>
          </a:fillRef>
          <a:effectRef idx="0">
            <a:srgbClr val="549E39"/>
          </a:effectRef>
          <a:fontRef idx="minor">
            <a:srgbClr val="5F5F5F"/>
          </a:fontRef>
        </p:style>
      </p:cxnSp>
      <p:cxnSp>
        <p:nvCxnSpPr>
          <p:cNvPr id="46" name="肘形连接符 45"/>
          <p:cNvCxnSpPr/>
          <p:nvPr>
            <p:custDataLst>
              <p:tags r:id="rId16"/>
            </p:custDataLst>
          </p:nvPr>
        </p:nvCxnSpPr>
        <p:spPr>
          <a:xfrm>
            <a:off x="7524750" y="4057650"/>
            <a:ext cx="4613275" cy="1325563"/>
          </a:xfrm>
          <a:prstGeom prst="bentConnector3">
            <a:avLst>
              <a:gd name="adj1" fmla="val 20910"/>
            </a:avLst>
          </a:prstGeom>
          <a:ln w="25400">
            <a:solidFill>
              <a:srgbClr val="4AB5C4"/>
            </a:solidFill>
          </a:ln>
        </p:spPr>
        <p:style>
          <a:lnRef idx="1">
            <a:srgbClr val="549E39"/>
          </a:lnRef>
          <a:fillRef idx="0">
            <a:srgbClr val="549E39"/>
          </a:fillRef>
          <a:effectRef idx="0">
            <a:srgbClr val="549E39"/>
          </a:effectRef>
          <a:fontRef idx="minor">
            <a:srgbClr val="5F5F5F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grpSp>
        <p:nvGrpSpPr>
          <p:cNvPr id="8" name="组合 7"/>
          <p:cNvGrpSpPr/>
          <p:nvPr/>
        </p:nvGrpSpPr>
        <p:grpSpPr>
          <a:xfrm>
            <a:off x="0" y="1563688"/>
            <a:ext cx="12192000" cy="4079875"/>
            <a:chOff x="0" y="1564105"/>
            <a:chExt cx="12192000" cy="4078706"/>
          </a:xfrm>
        </p:grpSpPr>
        <p:sp>
          <p:nvSpPr>
            <p:cNvPr id="2" name="矩形 1"/>
            <p:cNvSpPr/>
            <p:nvPr/>
          </p:nvSpPr>
          <p:spPr>
            <a:xfrm>
              <a:off x="0" y="1564105"/>
              <a:ext cx="12192000" cy="4078706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grpSp>
          <p:nvGrpSpPr>
            <p:cNvPr id="30724" name="组合 6"/>
            <p:cNvGrpSpPr/>
            <p:nvPr/>
          </p:nvGrpSpPr>
          <p:grpSpPr>
            <a:xfrm>
              <a:off x="1099253" y="2220780"/>
              <a:ext cx="9801225" cy="1692275"/>
              <a:chOff x="1099253" y="2220780"/>
              <a:chExt cx="9801225" cy="1692275"/>
            </a:xfrm>
          </p:grpSpPr>
          <p:sp>
            <p:nvSpPr>
              <p:cNvPr id="30725" name="文本框 2"/>
              <p:cNvSpPr txBox="1"/>
              <p:nvPr/>
            </p:nvSpPr>
            <p:spPr>
              <a:xfrm>
                <a:off x="4940073" y="2220780"/>
                <a:ext cx="2367280" cy="7065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en-US" altLang="zh-CN" sz="4000" dirty="0">
                    <a:solidFill>
                      <a:srgbClr val="3B3838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PART TWO</a:t>
                </a:r>
                <a:endParaRPr lang="zh-CN" altLang="en-US" sz="4000" dirty="0">
                  <a:solidFill>
                    <a:srgbClr val="3B3838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0726" name="文本框 4"/>
              <p:cNvSpPr txBox="1"/>
              <p:nvPr/>
            </p:nvSpPr>
            <p:spPr>
              <a:xfrm>
                <a:off x="1099253" y="2806250"/>
                <a:ext cx="9801225" cy="1106805"/>
              </a:xfrm>
              <a:prstGeom prst="rect">
                <a:avLst/>
              </a:prstGeom>
              <a:noFill/>
              <a:ln w="9525">
                <a:noFill/>
              </a:ln>
              <a:effectLst>
                <a:outerShdw algn="ctr" rotWithShape="0">
                  <a:srgbClr val="000000">
                    <a:alpha val="43137"/>
                  </a:srgbClr>
                </a:outerShdw>
              </a:effectLst>
            </p:spPr>
            <p:txBody>
              <a:bodyPr wrap="square" anchor="t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sz="4400" dirty="0">
                    <a:solidFill>
                      <a:srgbClr val="3B3838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乡镇（街道）社工站项目下一步怎么干？</a:t>
                </a:r>
                <a:endParaRPr lang="zh-CN" altLang="en-US" sz="4400" dirty="0">
                  <a:solidFill>
                    <a:srgbClr val="3B3838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grpSp>
        <p:nvGrpSpPr>
          <p:cNvPr id="16" name="组合 15"/>
          <p:cNvGrpSpPr/>
          <p:nvPr/>
        </p:nvGrpSpPr>
        <p:grpSpPr>
          <a:xfrm>
            <a:off x="1581150" y="1466850"/>
            <a:ext cx="9278938" cy="1343025"/>
            <a:chOff x="2107096" y="1444835"/>
            <a:chExt cx="9279255" cy="1341782"/>
          </a:xfrm>
        </p:grpSpPr>
        <p:sp>
          <p:nvSpPr>
            <p:cNvPr id="6" name="圆: 空心 5"/>
            <p:cNvSpPr/>
            <p:nvPr/>
          </p:nvSpPr>
          <p:spPr>
            <a:xfrm>
              <a:off x="2107096" y="1444835"/>
              <a:ext cx="1341782" cy="1341782"/>
            </a:xfrm>
            <a:prstGeom prst="donut">
              <a:avLst>
                <a:gd name="adj" fmla="val 1361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7" name="圆: 空心 6"/>
            <p:cNvSpPr/>
            <p:nvPr/>
          </p:nvSpPr>
          <p:spPr>
            <a:xfrm>
              <a:off x="2259496" y="1597235"/>
              <a:ext cx="1036982" cy="1036982"/>
            </a:xfrm>
            <a:prstGeom prst="donut">
              <a:avLst>
                <a:gd name="adj" fmla="val 1361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601251" y="1597235"/>
              <a:ext cx="7785100" cy="92116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en-US" altLang="zh-CN" sz="3600" b="1" noProof="1" dirty="0">
                  <a:solidFill>
                    <a:srgbClr val="00B050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1.0</a:t>
              </a:r>
              <a:r>
                <a:rPr lang="en-US" altLang="zh-CN" sz="2000" b="1" noProof="1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——补充人手不足，理清情况数据，打造基层民政经办平台</a:t>
              </a:r>
              <a:endParaRPr lang="en-US" altLang="zh-CN" sz="2000" b="1" noProof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722688" y="2979738"/>
            <a:ext cx="7504112" cy="1628680"/>
            <a:chOff x="2107096" y="3222306"/>
            <a:chExt cx="7504043" cy="1629692"/>
          </a:xfrm>
        </p:grpSpPr>
        <p:sp>
          <p:nvSpPr>
            <p:cNvPr id="9" name="圆: 空心 8"/>
            <p:cNvSpPr/>
            <p:nvPr/>
          </p:nvSpPr>
          <p:spPr>
            <a:xfrm>
              <a:off x="2107096" y="3222306"/>
              <a:ext cx="1341782" cy="1341782"/>
            </a:xfrm>
            <a:prstGeom prst="donut">
              <a:avLst>
                <a:gd name="adj" fmla="val 1361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10" name="圆: 空心 9"/>
            <p:cNvSpPr/>
            <p:nvPr/>
          </p:nvSpPr>
          <p:spPr>
            <a:xfrm>
              <a:off x="2259496" y="3374706"/>
              <a:ext cx="1036982" cy="1036982"/>
            </a:xfrm>
            <a:prstGeom prst="donut">
              <a:avLst>
                <a:gd name="adj" fmla="val 1361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601278" y="3374706"/>
              <a:ext cx="6009861" cy="147729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fontAlgn="auto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3600" b="1" noProof="1" dirty="0">
                  <a:solidFill>
                    <a:srgbClr val="00B050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2.0</a:t>
              </a:r>
              <a:r>
                <a:rPr lang="en-US" altLang="zh-CN" sz="2000" b="1" noProof="1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——</a:t>
              </a:r>
              <a:r>
                <a:rPr lang="en-US" altLang="zh-CN" sz="2400" b="1" noProof="1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整合民政资源，发展专业服务，打造基层民政服务平台</a:t>
              </a:r>
              <a:endParaRPr lang="en-US" altLang="zh-CN" sz="2400" b="1" noProof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581150" y="4725988"/>
            <a:ext cx="9950450" cy="1962657"/>
            <a:chOff x="2107096" y="5118091"/>
            <a:chExt cx="9950450" cy="1963292"/>
          </a:xfrm>
        </p:grpSpPr>
        <p:sp>
          <p:nvSpPr>
            <p:cNvPr id="12" name="圆: 空心 11"/>
            <p:cNvSpPr/>
            <p:nvPr/>
          </p:nvSpPr>
          <p:spPr>
            <a:xfrm>
              <a:off x="2107096" y="5118091"/>
              <a:ext cx="1341782" cy="1341782"/>
            </a:xfrm>
            <a:prstGeom prst="donut">
              <a:avLst>
                <a:gd name="adj" fmla="val 1361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13" name="圆: 空心 12"/>
            <p:cNvSpPr/>
            <p:nvPr/>
          </p:nvSpPr>
          <p:spPr>
            <a:xfrm>
              <a:off x="2259496" y="5270491"/>
              <a:ext cx="1036982" cy="1036982"/>
            </a:xfrm>
            <a:prstGeom prst="donut">
              <a:avLst>
                <a:gd name="adj" fmla="val 1361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664116" y="5512426"/>
              <a:ext cx="8393430" cy="156895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fontAlgn="auto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3600" b="1" noProof="1" dirty="0">
                  <a:solidFill>
                    <a:srgbClr val="00B050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3.0</a:t>
              </a:r>
              <a:r>
                <a:rPr lang="en-US" altLang="zh-CN" sz="2000" b="1" noProof="1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——</a:t>
              </a:r>
              <a:r>
                <a:rPr lang="en-US" altLang="zh-CN" sz="2800" b="1" noProof="1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提升“三社”力量，放眼社会建设，打造基层公共服务平台</a:t>
              </a:r>
              <a:endParaRPr lang="en-US" altLang="zh-CN" sz="2800" b="1" noProof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32782" name="文本框 3"/>
          <p:cNvSpPr txBox="1"/>
          <p:nvPr/>
        </p:nvSpPr>
        <p:spPr>
          <a:xfrm>
            <a:off x="2782888" y="133350"/>
            <a:ext cx="6905625" cy="736600"/>
          </a:xfrm>
          <a:prstGeom prst="rect">
            <a:avLst/>
          </a:prstGeom>
          <a:noFill/>
          <a:ln w="9525">
            <a:noFill/>
          </a:ln>
          <a:effectLst>
            <a:outerShdw algn="ctr" rotWithShape="0">
              <a:srgbClr val="000000">
                <a:alpha val="43137"/>
              </a:srgbClr>
            </a:outerShdw>
          </a:effectLst>
        </p:spPr>
        <p:txBody>
          <a:bodyPr wrap="square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</a:rPr>
              <a:t>乡镇社工站项目版本</a:t>
            </a:r>
            <a:endParaRPr lang="zh-CN" altLang="en-US" sz="2800" dirty="0">
              <a:solidFill>
                <a:srgbClr val="3B383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文本框 4"/>
          <p:cNvSpPr txBox="1"/>
          <p:nvPr/>
        </p:nvSpPr>
        <p:spPr>
          <a:xfrm>
            <a:off x="4718050" y="133350"/>
            <a:ext cx="2755900" cy="736600"/>
          </a:xfrm>
          <a:prstGeom prst="rect">
            <a:avLst/>
          </a:prstGeom>
          <a:noFill/>
          <a:ln w="9525">
            <a:noFill/>
          </a:ln>
          <a:effectLst>
            <a:outerShdw algn="ctr" rotWithShape="0">
              <a:srgbClr val="000000">
                <a:alpha val="43137"/>
              </a:srgbClr>
            </a:outerShdw>
          </a:effectLst>
        </p:spPr>
        <p:txBody>
          <a:bodyPr wrap="square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</a:rPr>
              <a:t>现阶段工作要求</a:t>
            </a:r>
            <a:endParaRPr lang="zh-CN" altLang="en-US" sz="2800" dirty="0">
              <a:solidFill>
                <a:srgbClr val="3B383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grpSp>
        <p:nvGrpSpPr>
          <p:cNvPr id="6" name="组合 5"/>
          <p:cNvGrpSpPr/>
          <p:nvPr/>
        </p:nvGrpSpPr>
        <p:grpSpPr>
          <a:xfrm rot="0">
            <a:off x="4718050" y="1630045"/>
            <a:ext cx="6596380" cy="1165744"/>
            <a:chOff x="2209798" y="1279477"/>
            <a:chExt cx="6596427" cy="1165560"/>
          </a:xfrm>
        </p:grpSpPr>
        <p:sp>
          <p:nvSpPr>
            <p:cNvPr id="7" name="矩形 6"/>
            <p:cNvSpPr/>
            <p:nvPr/>
          </p:nvSpPr>
          <p:spPr>
            <a:xfrm>
              <a:off x="2209798" y="1284525"/>
              <a:ext cx="1089993" cy="103582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en-US" altLang="zh-CN" sz="4000" strike="noStrike" noProof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全字库正楷体" panose="02010600030101010101" pitchFamily="2" charset="-122"/>
                </a:rPr>
                <a:t>01</a:t>
              </a:r>
              <a:endParaRPr lang="en-US" altLang="zh-CN" sz="4000" strike="noStrike" noProof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全字库正楷体" panose="02010600030101010101" pitchFamily="2" charset="-122"/>
              </a:endParaRPr>
            </a:p>
          </p:txBody>
        </p:sp>
        <p:sp>
          <p:nvSpPr>
            <p:cNvPr id="34821" name="文本框 65"/>
            <p:cNvSpPr txBox="1"/>
            <p:nvPr/>
          </p:nvSpPr>
          <p:spPr>
            <a:xfrm>
              <a:off x="3747207" y="1279477"/>
              <a:ext cx="4979349" cy="460303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t">
              <a:spAutoFit/>
            </a:bodyPr>
            <a:p>
              <a:pPr algn="ctr"/>
              <a:r>
                <a:rPr lang="zh-CN" altLang="en-US" sz="2400" dirty="0">
                  <a:solidFill>
                    <a:srgbClr val="3B3838"/>
                  </a:solidFill>
                  <a:latin typeface="微软雅黑" panose="020B0503020204020204" charset="-122"/>
                  <a:ea typeface="微软雅黑" panose="020B0503020204020204" charset="-122"/>
                </a:rPr>
                <a:t>聚焦主责主业</a:t>
              </a:r>
              <a:endParaRPr lang="zh-CN" altLang="en-US" sz="2400" dirty="0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822" name="文本框 8"/>
            <p:cNvSpPr txBox="1"/>
            <p:nvPr/>
          </p:nvSpPr>
          <p:spPr>
            <a:xfrm>
              <a:off x="3720704" y="1615223"/>
              <a:ext cx="5085521" cy="82981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1600" b="1" dirty="0">
                  <a:solidFill>
                    <a:srgbClr val="767171"/>
                  </a:solidFill>
                  <a:latin typeface="微软雅黑" panose="020B0503020204020204" charset="-122"/>
                  <a:ea typeface="微软雅黑" panose="020B0503020204020204" charset="-122"/>
                </a:rPr>
                <a:t>未经省级民政和财政部门批准，基层不得自行扩大服务范围，增加服务事项</a:t>
              </a:r>
              <a:endParaRPr lang="en-US" altLang="zh-CN" sz="1600" b="1" dirty="0">
                <a:solidFill>
                  <a:srgbClr val="76717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0">
            <a:off x="4718050" y="3430905"/>
            <a:ext cx="6596380" cy="1183640"/>
            <a:chOff x="2209798" y="1279477"/>
            <a:chExt cx="6596427" cy="1183043"/>
          </a:xfrm>
        </p:grpSpPr>
        <p:sp>
          <p:nvSpPr>
            <p:cNvPr id="11" name="矩形 10"/>
            <p:cNvSpPr/>
            <p:nvPr/>
          </p:nvSpPr>
          <p:spPr>
            <a:xfrm>
              <a:off x="2209798" y="1284525"/>
              <a:ext cx="1089993" cy="103582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en-US" altLang="zh-CN" sz="4000" strike="noStrike" noProof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全字库正楷体" panose="02010600030101010101" pitchFamily="2" charset="-122"/>
                </a:rPr>
                <a:t>02</a:t>
              </a:r>
              <a:endParaRPr lang="en-US" altLang="zh-CN" sz="4000" strike="noStrike" noProof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全字库正楷体" panose="02010600030101010101" pitchFamily="2" charset="-122"/>
              </a:endParaRPr>
            </a:p>
          </p:txBody>
        </p:sp>
        <p:sp>
          <p:nvSpPr>
            <p:cNvPr id="34825" name="文本框 65"/>
            <p:cNvSpPr txBox="1"/>
            <p:nvPr/>
          </p:nvSpPr>
          <p:spPr>
            <a:xfrm>
              <a:off x="3747207" y="1279477"/>
              <a:ext cx="4979349" cy="460143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t">
              <a:spAutoFit/>
            </a:bodyPr>
            <a:p>
              <a:pPr algn="ctr"/>
              <a:r>
                <a:rPr lang="zh-CN" altLang="en-US" sz="2400" dirty="0">
                  <a:solidFill>
                    <a:srgbClr val="3B3838"/>
                  </a:solidFill>
                  <a:latin typeface="微软雅黑" panose="020B0503020204020204" charset="-122"/>
                  <a:ea typeface="微软雅黑" panose="020B0503020204020204" charset="-122"/>
                </a:rPr>
                <a:t>坚持稳步发展</a:t>
              </a:r>
              <a:endParaRPr lang="zh-CN" altLang="en-US" sz="2400" dirty="0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826" name="文本框 12"/>
            <p:cNvSpPr txBox="1"/>
            <p:nvPr/>
          </p:nvSpPr>
          <p:spPr>
            <a:xfrm>
              <a:off x="3720704" y="1632994"/>
              <a:ext cx="5085521" cy="8295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767171"/>
                  </a:solidFill>
                  <a:latin typeface="微软雅黑" panose="020B0503020204020204" charset="-122"/>
                  <a:ea typeface="微软雅黑" panose="020B0503020204020204" charset="-122"/>
                </a:rPr>
                <a:t>不能满足于乡镇民政所多了个临时工、项目始终停留在1.0版本</a:t>
              </a:r>
              <a:endParaRPr lang="zh-CN" altLang="en-US" sz="1600" b="1" dirty="0">
                <a:solidFill>
                  <a:srgbClr val="76717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 rot="0">
            <a:off x="4718050" y="5267325"/>
            <a:ext cx="6596380" cy="1165744"/>
            <a:chOff x="2209798" y="1279477"/>
            <a:chExt cx="6596427" cy="1165560"/>
          </a:xfrm>
        </p:grpSpPr>
        <p:sp>
          <p:nvSpPr>
            <p:cNvPr id="15" name="矩形 14"/>
            <p:cNvSpPr/>
            <p:nvPr/>
          </p:nvSpPr>
          <p:spPr>
            <a:xfrm>
              <a:off x="2209798" y="1284525"/>
              <a:ext cx="1089993" cy="103582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en-US" altLang="zh-CN" sz="4000" strike="noStrike" noProof="1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全字库正楷体" panose="02010600030101010101" pitchFamily="2" charset="-122"/>
                </a:rPr>
                <a:t>03</a:t>
              </a:r>
              <a:endParaRPr lang="en-US" altLang="zh-CN" sz="4000" strike="noStrike" noProof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全字库正楷体" panose="02010600030101010101" pitchFamily="2" charset="-122"/>
              </a:endParaRPr>
            </a:p>
          </p:txBody>
        </p:sp>
        <p:sp>
          <p:nvSpPr>
            <p:cNvPr id="34829" name="文本框 65"/>
            <p:cNvSpPr txBox="1"/>
            <p:nvPr/>
          </p:nvSpPr>
          <p:spPr>
            <a:xfrm>
              <a:off x="3747207" y="1279477"/>
              <a:ext cx="4979349" cy="460303"/>
            </a:xfrm>
            <a:prstGeom prst="rect">
              <a:avLst/>
            </a:prstGeom>
            <a:solidFill>
              <a:srgbClr val="D9D9D9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t">
              <a:spAutoFit/>
            </a:bodyPr>
            <a:p>
              <a:pPr algn="ctr"/>
              <a:r>
                <a:rPr lang="zh-CN" altLang="en-US" sz="2400" dirty="0">
                  <a:solidFill>
                    <a:srgbClr val="3B3838"/>
                  </a:solidFill>
                  <a:latin typeface="微软雅黑" panose="020B0503020204020204" charset="-122"/>
                  <a:ea typeface="微软雅黑" panose="020B0503020204020204" charset="-122"/>
                </a:rPr>
                <a:t>允许先行先试</a:t>
              </a:r>
              <a:endParaRPr lang="zh-CN" altLang="en-US" sz="2400" dirty="0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830" name="文本框 16"/>
            <p:cNvSpPr txBox="1"/>
            <p:nvPr/>
          </p:nvSpPr>
          <p:spPr>
            <a:xfrm>
              <a:off x="3720704" y="1615223"/>
              <a:ext cx="5085521" cy="82981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767171"/>
                  </a:solidFill>
                  <a:latin typeface="微软雅黑" panose="020B0503020204020204" charset="-122"/>
                  <a:ea typeface="微软雅黑" panose="020B0503020204020204" charset="-122"/>
                </a:rPr>
                <a:t>鼓励</a:t>
              </a:r>
              <a:r>
                <a:rPr lang="en-US" altLang="zh-CN" sz="1600" b="1" dirty="0">
                  <a:solidFill>
                    <a:srgbClr val="767171"/>
                  </a:solidFill>
                  <a:latin typeface="微软雅黑" panose="020B0503020204020204" charset="-122"/>
                  <a:ea typeface="微软雅黑" panose="020B0503020204020204" charset="-122"/>
                </a:rPr>
                <a:t>探索以社工站为平台，建立与其他部门和乡镇政府的协作机制，前提是民政组织，部门申报，费随事转</a:t>
              </a:r>
              <a:endParaRPr lang="en-US" altLang="zh-CN" sz="1600" b="1" dirty="0">
                <a:solidFill>
                  <a:srgbClr val="76717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5" name="图片 4" descr="微信图片_201907231521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810" y="2570480"/>
            <a:ext cx="4210685" cy="2806700"/>
          </a:xfrm>
          <a:prstGeom prst="rect">
            <a:avLst/>
          </a:prstGeom>
        </p:spPr>
      </p:pic>
      <p:sp>
        <p:nvSpPr>
          <p:cNvPr id="32782" name="文本框 3"/>
          <p:cNvSpPr txBox="1"/>
          <p:nvPr/>
        </p:nvSpPr>
        <p:spPr>
          <a:xfrm>
            <a:off x="2650808" y="133350"/>
            <a:ext cx="6905625" cy="737235"/>
          </a:xfrm>
          <a:prstGeom prst="rect">
            <a:avLst/>
          </a:prstGeom>
          <a:noFill/>
          <a:ln w="9525">
            <a:noFill/>
          </a:ln>
          <a:effectLst>
            <a:outerShdw algn="ctr" rotWithShape="0">
              <a:srgbClr val="000000">
                <a:alpha val="43137"/>
              </a:srgbClr>
            </a:outerShdw>
          </a:effectLst>
        </p:spPr>
        <p:txBody>
          <a:bodyPr wrap="square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</a:rPr>
              <a:t>现阶段工作要求</a:t>
            </a:r>
            <a:endParaRPr lang="zh-CN" altLang="en-US" sz="2800" dirty="0">
              <a:solidFill>
                <a:srgbClr val="3B383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3048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grpSp>
        <p:nvGrpSpPr>
          <p:cNvPr id="16" name="组合 15"/>
          <p:cNvGrpSpPr/>
          <p:nvPr/>
        </p:nvGrpSpPr>
        <p:grpSpPr>
          <a:xfrm>
            <a:off x="1581150" y="1257300"/>
            <a:ext cx="9278938" cy="2459496"/>
            <a:chOff x="2107096" y="1444835"/>
            <a:chExt cx="9279255" cy="2457220"/>
          </a:xfrm>
        </p:grpSpPr>
        <p:sp>
          <p:nvSpPr>
            <p:cNvPr id="6" name="圆: 空心 5"/>
            <p:cNvSpPr/>
            <p:nvPr/>
          </p:nvSpPr>
          <p:spPr>
            <a:xfrm>
              <a:off x="2107096" y="1444835"/>
              <a:ext cx="1341782" cy="1341782"/>
            </a:xfrm>
            <a:prstGeom prst="donut">
              <a:avLst>
                <a:gd name="adj" fmla="val 1361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2000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7" name="圆: 空心 6"/>
            <p:cNvSpPr/>
            <p:nvPr/>
          </p:nvSpPr>
          <p:spPr>
            <a:xfrm>
              <a:off x="2259496" y="1597235"/>
              <a:ext cx="1036982" cy="1036982"/>
            </a:xfrm>
            <a:prstGeom prst="donut">
              <a:avLst>
                <a:gd name="adj" fmla="val 1361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2000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36869" name="文本框 7"/>
            <p:cNvSpPr txBox="1"/>
            <p:nvPr/>
          </p:nvSpPr>
          <p:spPr>
            <a:xfrm>
              <a:off x="3601251" y="1597235"/>
              <a:ext cx="7785100" cy="23048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767171"/>
                  </a:solidFill>
                  <a:latin typeface="微软雅黑" panose="020B0503020204020204" charset="-122"/>
                  <a:ea typeface="微软雅黑" panose="020B0503020204020204" charset="-122"/>
                </a:rPr>
                <a:t>乡镇</a:t>
              </a:r>
              <a:r>
                <a:rPr lang="en-US" altLang="zh-CN" sz="2400" b="1" dirty="0">
                  <a:solidFill>
                    <a:srgbClr val="767171"/>
                  </a:solidFill>
                  <a:latin typeface="微软雅黑" panose="020B0503020204020204" charset="-122"/>
                  <a:ea typeface="微软雅黑" panose="020B0503020204020204" charset="-122"/>
                </a:rPr>
                <a:t>——</a:t>
              </a:r>
              <a:r>
                <a:rPr lang="zh-CN" altLang="en-US" sz="2400" b="1" dirty="0">
                  <a:solidFill>
                    <a:srgbClr val="767171"/>
                  </a:solidFill>
                  <a:latin typeface="微软雅黑" panose="020B0503020204020204" charset="-122"/>
                  <a:ea typeface="微软雅黑" panose="020B0503020204020204" charset="-122"/>
                </a:rPr>
                <a:t>社会组织</a:t>
              </a:r>
              <a:endParaRPr lang="zh-CN" altLang="en-US" sz="2400" b="1" dirty="0">
                <a:solidFill>
                  <a:srgbClr val="76717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50000"/>
                </a:lnSpc>
              </a:pPr>
              <a:endParaRPr lang="zh-CN" altLang="en-US" sz="2400" b="1" dirty="0">
                <a:solidFill>
                  <a:srgbClr val="76717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50000"/>
                </a:lnSpc>
              </a:pPr>
              <a:endParaRPr lang="zh-CN" altLang="en-US" sz="2400" b="1" dirty="0">
                <a:solidFill>
                  <a:srgbClr val="76717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50000"/>
                </a:lnSpc>
              </a:pPr>
              <a:endParaRPr lang="zh-CN" altLang="en-US" sz="2400" b="1" dirty="0">
                <a:solidFill>
                  <a:srgbClr val="76717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98838" y="2474913"/>
            <a:ext cx="7486650" cy="2182421"/>
            <a:chOff x="2107096" y="3222306"/>
            <a:chExt cx="7486263" cy="2183487"/>
          </a:xfrm>
        </p:grpSpPr>
        <p:sp>
          <p:nvSpPr>
            <p:cNvPr id="9" name="圆: 空心 8"/>
            <p:cNvSpPr/>
            <p:nvPr/>
          </p:nvSpPr>
          <p:spPr>
            <a:xfrm>
              <a:off x="2107096" y="3222306"/>
              <a:ext cx="1341782" cy="1341782"/>
            </a:xfrm>
            <a:prstGeom prst="donut">
              <a:avLst>
                <a:gd name="adj" fmla="val 1361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2000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10" name="圆: 空心 9"/>
            <p:cNvSpPr/>
            <p:nvPr/>
          </p:nvSpPr>
          <p:spPr>
            <a:xfrm>
              <a:off x="2259496" y="3374706"/>
              <a:ext cx="1036982" cy="1036982"/>
            </a:xfrm>
            <a:prstGeom prst="donut">
              <a:avLst>
                <a:gd name="adj" fmla="val 1361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2000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583498" y="3374706"/>
              <a:ext cx="6009861" cy="203108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fontAlgn="auto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2400" b="1" noProof="1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专业组织</a:t>
              </a:r>
              <a:r>
                <a:rPr lang="en-US" altLang="zh-CN" sz="2400" b="1" noProof="1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——</a:t>
              </a:r>
              <a:r>
                <a:rPr lang="zh-CN" altLang="en-US" sz="2400" b="1" noProof="1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劳务派遣</a:t>
              </a:r>
              <a:endParaRPr lang="zh-CN" altLang="en-US" sz="2400" b="1" noProof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342900" indent="-342900" fontAlgn="auto">
                <a:lnSpc>
                  <a:spcPct val="150000"/>
                </a:lnSpc>
                <a:buClrTx/>
                <a:buSzTx/>
                <a:buFont typeface="Wingdings" panose="05000000000000000000" charset="0"/>
                <a:buChar char="l"/>
              </a:pPr>
              <a:r>
                <a:rPr lang="zh-CN" altLang="en-US" sz="2000" b="1" noProof="1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财政部门严禁购买公益性岗位</a:t>
              </a:r>
              <a:endParaRPr lang="zh-CN" altLang="en-US" sz="2000" b="1" noProof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342900" indent="-342900" fontAlgn="auto">
                <a:lnSpc>
                  <a:spcPct val="150000"/>
                </a:lnSpc>
                <a:buClrTx/>
                <a:buSzTx/>
                <a:buFont typeface="Wingdings" panose="05000000000000000000" charset="0"/>
                <a:buChar char="l"/>
              </a:pPr>
              <a:r>
                <a:rPr lang="zh-CN" altLang="en-US" sz="2000" b="1" noProof="1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公益性岗位容易产生劳动关系纠纷</a:t>
              </a:r>
              <a:endParaRPr lang="zh-CN" altLang="en-US" sz="2000" b="1" noProof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342900" indent="-342900" fontAlgn="auto">
                <a:lnSpc>
                  <a:spcPct val="150000"/>
                </a:lnSpc>
                <a:buClrTx/>
                <a:buSzTx/>
                <a:buFont typeface="Wingdings" panose="05000000000000000000" charset="0"/>
                <a:buChar char="l"/>
              </a:pPr>
              <a:r>
                <a:rPr lang="zh-CN" altLang="en-US" sz="2000" b="1" noProof="1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社工在专业上无法成长</a:t>
              </a:r>
              <a:endParaRPr lang="zh-CN" altLang="en-US" sz="2000" b="1" noProof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581150" y="4468813"/>
            <a:ext cx="9950450" cy="2281555"/>
            <a:chOff x="2107096" y="5118091"/>
            <a:chExt cx="9950450" cy="2281555"/>
          </a:xfrm>
        </p:grpSpPr>
        <p:sp>
          <p:nvSpPr>
            <p:cNvPr id="12" name="圆: 空心 11"/>
            <p:cNvSpPr/>
            <p:nvPr/>
          </p:nvSpPr>
          <p:spPr>
            <a:xfrm>
              <a:off x="2107096" y="5118091"/>
              <a:ext cx="1341782" cy="1341782"/>
            </a:xfrm>
            <a:prstGeom prst="donut">
              <a:avLst>
                <a:gd name="adj" fmla="val 1361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2000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13" name="圆: 空心 12"/>
            <p:cNvSpPr/>
            <p:nvPr/>
          </p:nvSpPr>
          <p:spPr>
            <a:xfrm>
              <a:off x="2259496" y="5270491"/>
              <a:ext cx="1036982" cy="1036982"/>
            </a:xfrm>
            <a:prstGeom prst="donut">
              <a:avLst>
                <a:gd name="adj" fmla="val 1361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2000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36877" name="文本框 13"/>
            <p:cNvSpPr txBox="1"/>
            <p:nvPr/>
          </p:nvSpPr>
          <p:spPr>
            <a:xfrm>
              <a:off x="3664116" y="5369551"/>
              <a:ext cx="8393430" cy="20300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lnSpc>
                  <a:spcPct val="150000"/>
                </a:lnSpc>
                <a:buSzTx/>
              </a:pPr>
              <a:r>
                <a:rPr lang="zh-CN" altLang="en-US" sz="2400" b="1" dirty="0">
                  <a:solidFill>
                    <a:srgbClr val="767171"/>
                  </a:solidFill>
                  <a:latin typeface="微软雅黑" panose="020B0503020204020204" charset="-122"/>
                  <a:ea typeface="微软雅黑" panose="020B0503020204020204" charset="-122"/>
                  <a:sym typeface="等线" panose="02010600030101010101" charset="-122"/>
                </a:rPr>
                <a:t>民政干部</a:t>
              </a:r>
              <a:r>
                <a:rPr lang="en-US" altLang="zh-CN" sz="2400" b="1" dirty="0">
                  <a:solidFill>
                    <a:srgbClr val="767171"/>
                  </a:solidFill>
                  <a:latin typeface="微软雅黑" panose="020B0503020204020204" charset="-122"/>
                  <a:ea typeface="微软雅黑" panose="020B0503020204020204" charset="-122"/>
                  <a:sym typeface="等线" panose="02010600030101010101" charset="-122"/>
                </a:rPr>
                <a:t>——</a:t>
              </a:r>
              <a:r>
                <a:rPr lang="zh-CN" altLang="en-US" sz="2400" b="1" dirty="0">
                  <a:solidFill>
                    <a:srgbClr val="767171"/>
                  </a:solidFill>
                  <a:latin typeface="微软雅黑" panose="020B0503020204020204" charset="-122"/>
                  <a:ea typeface="微软雅黑" panose="020B0503020204020204" charset="-122"/>
                  <a:sym typeface="等线" panose="02010600030101010101" charset="-122"/>
                </a:rPr>
                <a:t>驻站社工</a:t>
              </a:r>
              <a:endParaRPr lang="zh-CN" altLang="en-US" sz="2400" b="1" dirty="0">
                <a:solidFill>
                  <a:srgbClr val="767171"/>
                </a:solidFill>
                <a:latin typeface="微软雅黑" panose="020B0503020204020204" charset="-122"/>
                <a:ea typeface="微软雅黑" panose="020B0503020204020204" charset="-122"/>
                <a:sym typeface="等线" panose="02010600030101010101" charset="-122"/>
              </a:endParaRPr>
            </a:p>
            <a:p>
              <a:pPr>
                <a:lnSpc>
                  <a:spcPct val="150000"/>
                </a:lnSpc>
                <a:buSzTx/>
              </a:pPr>
              <a:r>
                <a:rPr lang="zh-CN" altLang="en-US" sz="2000" b="1" dirty="0">
                  <a:solidFill>
                    <a:srgbClr val="767171"/>
                  </a:solidFill>
                  <a:latin typeface="微软雅黑" panose="020B0503020204020204" charset="-122"/>
                  <a:ea typeface="微软雅黑" panose="020B0503020204020204" charset="-122"/>
                  <a:sym typeface="等线" panose="02010600030101010101" charset="-122"/>
                </a:rPr>
                <a:t>严禁将不属于乡镇（街道）政府民政职能范围，以及应当由乡镇（街道）政府工作人员提供的保密事项、行政行为、管理及服务事项，委托托给社会力量。</a:t>
              </a:r>
              <a:endParaRPr lang="zh-CN" altLang="en-US" sz="2000" b="1" dirty="0">
                <a:solidFill>
                  <a:srgbClr val="767171"/>
                </a:solidFill>
                <a:latin typeface="微软雅黑" panose="020B0503020204020204" charset="-122"/>
                <a:ea typeface="微软雅黑" panose="020B0503020204020204" charset="-122"/>
                <a:sym typeface="等线" panose="02010600030101010101" charset="-122"/>
              </a:endParaRPr>
            </a:p>
          </p:txBody>
        </p:sp>
      </p:grpSp>
      <p:sp>
        <p:nvSpPr>
          <p:cNvPr id="36878" name="文本框 3"/>
          <p:cNvSpPr txBox="1"/>
          <p:nvPr/>
        </p:nvSpPr>
        <p:spPr>
          <a:xfrm>
            <a:off x="2782888" y="133350"/>
            <a:ext cx="6905625" cy="736600"/>
          </a:xfrm>
          <a:prstGeom prst="rect">
            <a:avLst/>
          </a:prstGeom>
          <a:noFill/>
          <a:ln w="9525">
            <a:noFill/>
          </a:ln>
          <a:effectLst>
            <a:outerShdw algn="ctr" rotWithShape="0">
              <a:srgbClr val="000000">
                <a:alpha val="43137"/>
              </a:srgbClr>
            </a:outerShdw>
          </a:effectLst>
        </p:spPr>
        <p:txBody>
          <a:bodyPr wrap="square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</a:rPr>
              <a:t>处理好三组关系</a:t>
            </a:r>
            <a:endParaRPr lang="zh-CN" altLang="en-US" sz="2800" dirty="0">
              <a:solidFill>
                <a:srgbClr val="3B383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任意多边形 16"/>
          <p:cNvSpPr/>
          <p:nvPr>
            <p:custDataLst>
              <p:tags r:id="rId1"/>
            </p:custDataLst>
          </p:nvPr>
        </p:nvSpPr>
        <p:spPr>
          <a:xfrm rot="2878297" flipH="1">
            <a:off x="9904662" y="1924490"/>
            <a:ext cx="545417" cy="413360"/>
          </a:xfrm>
          <a:custGeom>
            <a:avLst/>
            <a:gdLst>
              <a:gd name="connsiteX0" fmla="*/ 0 w 1033462"/>
              <a:gd name="connsiteY0" fmla="*/ 0 h 487326"/>
              <a:gd name="connsiteX1" fmla="*/ 38886 w 1033462"/>
              <a:gd name="connsiteY1" fmla="*/ 21907 h 487326"/>
              <a:gd name="connsiteX2" fmla="*/ 516732 w 1033462"/>
              <a:gd name="connsiteY2" fmla="*/ 99597 h 487326"/>
              <a:gd name="connsiteX3" fmla="*/ 994578 w 1033462"/>
              <a:gd name="connsiteY3" fmla="*/ 21907 h 487326"/>
              <a:gd name="connsiteX4" fmla="*/ 1033462 w 1033462"/>
              <a:gd name="connsiteY4" fmla="*/ 1 h 487326"/>
              <a:gd name="connsiteX5" fmla="*/ 1033462 w 1033462"/>
              <a:gd name="connsiteY5" fmla="*/ 487325 h 487326"/>
              <a:gd name="connsiteX6" fmla="*/ 994578 w 1033462"/>
              <a:gd name="connsiteY6" fmla="*/ 465419 h 487326"/>
              <a:gd name="connsiteX7" fmla="*/ 516732 w 1033462"/>
              <a:gd name="connsiteY7" fmla="*/ 387728 h 487326"/>
              <a:gd name="connsiteX8" fmla="*/ 38886 w 1033462"/>
              <a:gd name="connsiteY8" fmla="*/ 465419 h 487326"/>
              <a:gd name="connsiteX9" fmla="*/ 0 w 1033462"/>
              <a:gd name="connsiteY9" fmla="*/ 487326 h 48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462" h="487326">
                <a:moveTo>
                  <a:pt x="0" y="0"/>
                </a:moveTo>
                <a:lnTo>
                  <a:pt x="38886" y="21907"/>
                </a:lnTo>
                <a:cubicBezTo>
                  <a:pt x="142445" y="68780"/>
                  <a:pt x="317819" y="99597"/>
                  <a:pt x="516732" y="99597"/>
                </a:cubicBezTo>
                <a:cubicBezTo>
                  <a:pt x="715645" y="99597"/>
                  <a:pt x="891020" y="68780"/>
                  <a:pt x="994578" y="21907"/>
                </a:cubicBezTo>
                <a:lnTo>
                  <a:pt x="1033462" y="1"/>
                </a:lnTo>
                <a:lnTo>
                  <a:pt x="1033462" y="487325"/>
                </a:lnTo>
                <a:lnTo>
                  <a:pt x="994578" y="465419"/>
                </a:lnTo>
                <a:cubicBezTo>
                  <a:pt x="891020" y="418546"/>
                  <a:pt x="715645" y="387728"/>
                  <a:pt x="516732" y="387728"/>
                </a:cubicBezTo>
                <a:cubicBezTo>
                  <a:pt x="317819" y="387728"/>
                  <a:pt x="142445" y="418546"/>
                  <a:pt x="38886" y="465419"/>
                </a:cubicBezTo>
                <a:lnTo>
                  <a:pt x="0" y="487326"/>
                </a:lnTo>
                <a:close/>
              </a:path>
            </a:pathLst>
          </a:custGeom>
          <a:solidFill>
            <a:srgbClr val="85B311"/>
          </a:solidFill>
        </p:spPr>
        <p:txBody>
          <a:bodyPr wrap="square" rtlCol="0" anchor="ctr" anchorCtr="0">
            <a:noAutofit/>
          </a:bodyPr>
          <a:p>
            <a:pPr algn="just">
              <a:lnSpc>
                <a:spcPct val="130000"/>
              </a:lnSpc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8" name="任意多边形 17"/>
          <p:cNvSpPr/>
          <p:nvPr>
            <p:custDataLst>
              <p:tags r:id="rId2"/>
            </p:custDataLst>
          </p:nvPr>
        </p:nvSpPr>
        <p:spPr>
          <a:xfrm rot="18721703">
            <a:off x="8967791" y="1924490"/>
            <a:ext cx="545417" cy="413360"/>
          </a:xfrm>
          <a:custGeom>
            <a:avLst/>
            <a:gdLst>
              <a:gd name="connsiteX0" fmla="*/ 0 w 1033462"/>
              <a:gd name="connsiteY0" fmla="*/ 0 h 487326"/>
              <a:gd name="connsiteX1" fmla="*/ 38886 w 1033462"/>
              <a:gd name="connsiteY1" fmla="*/ 21907 h 487326"/>
              <a:gd name="connsiteX2" fmla="*/ 516732 w 1033462"/>
              <a:gd name="connsiteY2" fmla="*/ 99597 h 487326"/>
              <a:gd name="connsiteX3" fmla="*/ 994578 w 1033462"/>
              <a:gd name="connsiteY3" fmla="*/ 21907 h 487326"/>
              <a:gd name="connsiteX4" fmla="*/ 1033462 w 1033462"/>
              <a:gd name="connsiteY4" fmla="*/ 1 h 487326"/>
              <a:gd name="connsiteX5" fmla="*/ 1033462 w 1033462"/>
              <a:gd name="connsiteY5" fmla="*/ 487325 h 487326"/>
              <a:gd name="connsiteX6" fmla="*/ 994578 w 1033462"/>
              <a:gd name="connsiteY6" fmla="*/ 465419 h 487326"/>
              <a:gd name="connsiteX7" fmla="*/ 516732 w 1033462"/>
              <a:gd name="connsiteY7" fmla="*/ 387728 h 487326"/>
              <a:gd name="connsiteX8" fmla="*/ 38886 w 1033462"/>
              <a:gd name="connsiteY8" fmla="*/ 465419 h 487326"/>
              <a:gd name="connsiteX9" fmla="*/ 0 w 1033462"/>
              <a:gd name="connsiteY9" fmla="*/ 487326 h 48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462" h="487326">
                <a:moveTo>
                  <a:pt x="0" y="0"/>
                </a:moveTo>
                <a:lnTo>
                  <a:pt x="38886" y="21907"/>
                </a:lnTo>
                <a:cubicBezTo>
                  <a:pt x="142445" y="68780"/>
                  <a:pt x="317819" y="99597"/>
                  <a:pt x="516732" y="99597"/>
                </a:cubicBezTo>
                <a:cubicBezTo>
                  <a:pt x="715645" y="99597"/>
                  <a:pt x="891020" y="68780"/>
                  <a:pt x="994578" y="21907"/>
                </a:cubicBezTo>
                <a:lnTo>
                  <a:pt x="1033462" y="1"/>
                </a:lnTo>
                <a:lnTo>
                  <a:pt x="1033462" y="487325"/>
                </a:lnTo>
                <a:lnTo>
                  <a:pt x="994578" y="465419"/>
                </a:lnTo>
                <a:cubicBezTo>
                  <a:pt x="891020" y="418546"/>
                  <a:pt x="715645" y="387728"/>
                  <a:pt x="516732" y="387728"/>
                </a:cubicBezTo>
                <a:cubicBezTo>
                  <a:pt x="317819" y="387728"/>
                  <a:pt x="142445" y="418546"/>
                  <a:pt x="38886" y="465419"/>
                </a:cubicBezTo>
                <a:lnTo>
                  <a:pt x="0" y="487326"/>
                </a:lnTo>
                <a:close/>
              </a:path>
            </a:pathLst>
          </a:custGeom>
          <a:solidFill>
            <a:srgbClr val="85B311"/>
          </a:solidFill>
        </p:spPr>
        <p:txBody>
          <a:bodyPr wrap="square" rtlCol="0" anchor="ctr" anchorCtr="0">
            <a:noAutofit/>
          </a:bodyPr>
          <a:p>
            <a:pPr algn="just">
              <a:lnSpc>
                <a:spcPct val="130000"/>
              </a:lnSpc>
            </a:pPr>
            <a:endParaRPr lang="zh-CN" altLang="en-US" dirty="0">
              <a:sym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>
            <p:custDataLst>
              <p:tags r:id="rId3"/>
            </p:custDataLst>
          </p:nvPr>
        </p:nvGrpSpPr>
        <p:grpSpPr>
          <a:xfrm>
            <a:off x="8197892" y="2128446"/>
            <a:ext cx="1056368" cy="1056368"/>
            <a:chOff x="944165" y="4136232"/>
            <a:chExt cx="1245394" cy="1245394"/>
          </a:xfrm>
        </p:grpSpPr>
        <p:sp>
          <p:nvSpPr>
            <p:cNvPr id="20" name="椭圆 19"/>
            <p:cNvSpPr/>
            <p:nvPr>
              <p:custDataLst>
                <p:tags r:id="rId4"/>
              </p:custDataLst>
            </p:nvPr>
          </p:nvSpPr>
          <p:spPr>
            <a:xfrm>
              <a:off x="944165" y="4136232"/>
              <a:ext cx="1245394" cy="1245394"/>
            </a:xfrm>
            <a:prstGeom prst="ellipse">
              <a:avLst/>
            </a:prstGeom>
            <a:solidFill>
              <a:srgbClr val="508E53"/>
            </a:solidFill>
          </p:spPr>
          <p:txBody>
            <a:bodyPr wrap="square" rtlCol="0" anchor="ctr" anchorCtr="0">
              <a:normAutofit/>
            </a:bodyPr>
            <a:p>
              <a:pPr algn="just">
                <a:lnSpc>
                  <a:spcPct val="130000"/>
                </a:lnSpc>
              </a:pPr>
              <a:endParaRPr lang="zh-CN" altLang="en-US" dirty="0">
                <a:sym typeface="Arial" panose="020B0604020202020204" pitchFamily="34" charset="0"/>
              </a:endParaRPr>
            </a:p>
          </p:txBody>
        </p:sp>
        <p:sp>
          <p:nvSpPr>
            <p:cNvPr id="21" name="椭圆 20"/>
            <p:cNvSpPr/>
            <p:nvPr>
              <p:custDataLst>
                <p:tags r:id="rId5"/>
              </p:custDataLst>
            </p:nvPr>
          </p:nvSpPr>
          <p:spPr>
            <a:xfrm>
              <a:off x="1052811" y="4252562"/>
              <a:ext cx="1028102" cy="1012734"/>
            </a:xfrm>
            <a:prstGeom prst="ellipse">
              <a:avLst/>
            </a:prstGeom>
            <a:solidFill>
              <a:srgbClr val="F3EFEF"/>
            </a:solidFill>
          </p:spPr>
          <p:txBody>
            <a:bodyPr wrap="square" lIns="0" tIns="0" rIns="0" bIns="0" rtlCol="0" anchor="ctr" anchorCtr="0">
              <a:normAutofit fontScale="90000" lnSpcReduction="20000"/>
            </a:bodyPr>
            <a:p>
              <a:pPr algn="ctr"/>
              <a:r>
                <a:rPr lang="zh-CN" altLang="en-US" sz="2400" smtClean="0">
                  <a:solidFill>
                    <a:schemeClr val="tx1"/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  <a:sym typeface="Arial" panose="020B0604020202020204" pitchFamily="34" charset="0"/>
                </a:rPr>
                <a:t>社会</a:t>
              </a:r>
              <a:r>
                <a:rPr lang="zh-CN" altLang="en-US" sz="2400" smtClean="0">
                  <a:solidFill>
                    <a:schemeClr val="tx1"/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  <a:sym typeface="Arial" panose="020B0604020202020204" pitchFamily="34" charset="0"/>
                </a:rPr>
                <a:t>组织</a:t>
              </a:r>
              <a:endParaRPr lang="zh-CN" altLang="en-US" sz="2400" smtClean="0">
                <a:solidFill>
                  <a:schemeClr val="tx1"/>
                </a:solidFill>
                <a:latin typeface="Calibri Light" panose="020F030202020403020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6" name="任意多边形 45"/>
          <p:cNvSpPr/>
          <p:nvPr>
            <p:custDataLst>
              <p:tags r:id="rId6"/>
            </p:custDataLst>
          </p:nvPr>
        </p:nvSpPr>
        <p:spPr>
          <a:xfrm rot="10800000">
            <a:off x="9161780" y="2566670"/>
            <a:ext cx="1038860" cy="413385"/>
          </a:xfrm>
          <a:custGeom>
            <a:avLst/>
            <a:gdLst>
              <a:gd name="connsiteX0" fmla="*/ 0 w 1033462"/>
              <a:gd name="connsiteY0" fmla="*/ 0 h 487326"/>
              <a:gd name="connsiteX1" fmla="*/ 38886 w 1033462"/>
              <a:gd name="connsiteY1" fmla="*/ 21907 h 487326"/>
              <a:gd name="connsiteX2" fmla="*/ 516732 w 1033462"/>
              <a:gd name="connsiteY2" fmla="*/ 99597 h 487326"/>
              <a:gd name="connsiteX3" fmla="*/ 994578 w 1033462"/>
              <a:gd name="connsiteY3" fmla="*/ 21907 h 487326"/>
              <a:gd name="connsiteX4" fmla="*/ 1033462 w 1033462"/>
              <a:gd name="connsiteY4" fmla="*/ 1 h 487326"/>
              <a:gd name="connsiteX5" fmla="*/ 1033462 w 1033462"/>
              <a:gd name="connsiteY5" fmla="*/ 487325 h 487326"/>
              <a:gd name="connsiteX6" fmla="*/ 994578 w 1033462"/>
              <a:gd name="connsiteY6" fmla="*/ 465419 h 487326"/>
              <a:gd name="connsiteX7" fmla="*/ 516732 w 1033462"/>
              <a:gd name="connsiteY7" fmla="*/ 387728 h 487326"/>
              <a:gd name="connsiteX8" fmla="*/ 38886 w 1033462"/>
              <a:gd name="connsiteY8" fmla="*/ 465419 h 487326"/>
              <a:gd name="connsiteX9" fmla="*/ 0 w 1033462"/>
              <a:gd name="connsiteY9" fmla="*/ 487326 h 48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462" h="487326">
                <a:moveTo>
                  <a:pt x="0" y="0"/>
                </a:moveTo>
                <a:lnTo>
                  <a:pt x="38886" y="21907"/>
                </a:lnTo>
                <a:cubicBezTo>
                  <a:pt x="142445" y="68780"/>
                  <a:pt x="317819" y="99597"/>
                  <a:pt x="516732" y="99597"/>
                </a:cubicBezTo>
                <a:cubicBezTo>
                  <a:pt x="715645" y="99597"/>
                  <a:pt x="891020" y="68780"/>
                  <a:pt x="994578" y="21907"/>
                </a:cubicBezTo>
                <a:lnTo>
                  <a:pt x="1033462" y="1"/>
                </a:lnTo>
                <a:lnTo>
                  <a:pt x="1033462" y="487325"/>
                </a:lnTo>
                <a:lnTo>
                  <a:pt x="994578" y="465419"/>
                </a:lnTo>
                <a:cubicBezTo>
                  <a:pt x="891020" y="418546"/>
                  <a:pt x="715645" y="387728"/>
                  <a:pt x="516732" y="387728"/>
                </a:cubicBezTo>
                <a:cubicBezTo>
                  <a:pt x="317819" y="387728"/>
                  <a:pt x="142445" y="418546"/>
                  <a:pt x="38886" y="465419"/>
                </a:cubicBezTo>
                <a:lnTo>
                  <a:pt x="0" y="487326"/>
                </a:lnTo>
                <a:close/>
              </a:path>
            </a:pathLst>
          </a:custGeom>
          <a:solidFill>
            <a:srgbClr val="85B311"/>
          </a:solidFill>
        </p:spPr>
        <p:txBody>
          <a:bodyPr wrap="square" rtlCol="0" anchor="ctr" anchorCtr="0">
            <a:noAutofit/>
          </a:bodyPr>
          <a:p>
            <a:pPr algn="just">
              <a:lnSpc>
                <a:spcPct val="130000"/>
              </a:lnSpc>
            </a:pPr>
            <a:endParaRPr lang="zh-CN" altLang="en-US" dirty="0">
              <a:sym typeface="Arial" panose="020B0604020202020204" pitchFamily="34" charset="0"/>
            </a:endParaRPr>
          </a:p>
        </p:txBody>
      </p:sp>
      <p:grpSp>
        <p:nvGrpSpPr>
          <p:cNvPr id="34" name="组合 33"/>
          <p:cNvGrpSpPr/>
          <p:nvPr>
            <p:custDataLst>
              <p:tags r:id="rId7"/>
            </p:custDataLst>
          </p:nvPr>
        </p:nvGrpSpPr>
        <p:grpSpPr>
          <a:xfrm>
            <a:off x="9143818" y="1045820"/>
            <a:ext cx="1056368" cy="1056368"/>
            <a:chOff x="944165" y="4136232"/>
            <a:chExt cx="1245394" cy="1245394"/>
          </a:xfrm>
        </p:grpSpPr>
        <p:sp>
          <p:nvSpPr>
            <p:cNvPr id="35" name="椭圆 34"/>
            <p:cNvSpPr/>
            <p:nvPr>
              <p:custDataLst>
                <p:tags r:id="rId8"/>
              </p:custDataLst>
            </p:nvPr>
          </p:nvSpPr>
          <p:spPr>
            <a:xfrm>
              <a:off x="944165" y="4136232"/>
              <a:ext cx="1245394" cy="1245394"/>
            </a:xfrm>
            <a:prstGeom prst="ellipse">
              <a:avLst/>
            </a:prstGeom>
            <a:solidFill>
              <a:srgbClr val="69A35B"/>
            </a:solidFill>
          </p:spPr>
          <p:txBody>
            <a:bodyPr wrap="square" rtlCol="0" anchor="ctr" anchorCtr="0">
              <a:normAutofit/>
            </a:bodyPr>
            <a:p>
              <a:pPr algn="just">
                <a:lnSpc>
                  <a:spcPct val="130000"/>
                </a:lnSpc>
              </a:pPr>
              <a:endParaRPr lang="zh-CN" altLang="en-US" dirty="0">
                <a:sym typeface="Arial" panose="020B0604020202020204" pitchFamily="34" charset="0"/>
              </a:endParaRPr>
            </a:p>
          </p:txBody>
        </p:sp>
        <p:sp>
          <p:nvSpPr>
            <p:cNvPr id="36" name="椭圆 35"/>
            <p:cNvSpPr/>
            <p:nvPr>
              <p:custDataLst>
                <p:tags r:id="rId9"/>
              </p:custDataLst>
            </p:nvPr>
          </p:nvSpPr>
          <p:spPr>
            <a:xfrm>
              <a:off x="1052811" y="4252562"/>
              <a:ext cx="1028102" cy="1012734"/>
            </a:xfrm>
            <a:prstGeom prst="ellipse">
              <a:avLst/>
            </a:prstGeom>
            <a:solidFill>
              <a:srgbClr val="F3EFEF"/>
            </a:solidFill>
          </p:spPr>
          <p:txBody>
            <a:bodyPr wrap="square" lIns="0" tIns="0" rIns="0" bIns="0" rtlCol="0" anchor="ctr" anchorCtr="0">
              <a:normAutofit fontScale="90000" lnSpcReduction="20000"/>
            </a:bodyPr>
            <a:p>
              <a:pPr algn="ctr"/>
              <a:r>
                <a:rPr lang="zh-CN" altLang="en-US" sz="2400" smtClean="0">
                  <a:solidFill>
                    <a:schemeClr val="tx1"/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  <a:sym typeface="Arial" panose="020B0604020202020204" pitchFamily="34" charset="0"/>
                </a:rPr>
                <a:t>县民政局</a:t>
              </a:r>
              <a:endParaRPr lang="zh-CN" altLang="en-US" sz="2400" smtClean="0">
                <a:solidFill>
                  <a:schemeClr val="tx1"/>
                </a:solidFill>
                <a:latin typeface="Calibri Light" panose="020F030202020403020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>
            <p:custDataLst>
              <p:tags r:id="rId10"/>
            </p:custDataLst>
          </p:nvPr>
        </p:nvGrpSpPr>
        <p:grpSpPr>
          <a:xfrm>
            <a:off x="10089745" y="2128446"/>
            <a:ext cx="1056368" cy="1056368"/>
            <a:chOff x="944165" y="4136232"/>
            <a:chExt cx="1245394" cy="1245394"/>
          </a:xfrm>
        </p:grpSpPr>
        <p:sp>
          <p:nvSpPr>
            <p:cNvPr id="41" name="椭圆 40"/>
            <p:cNvSpPr/>
            <p:nvPr>
              <p:custDataLst>
                <p:tags r:id="rId11"/>
              </p:custDataLst>
            </p:nvPr>
          </p:nvSpPr>
          <p:spPr>
            <a:xfrm>
              <a:off x="944165" y="4136232"/>
              <a:ext cx="1245394" cy="1245394"/>
            </a:xfrm>
            <a:prstGeom prst="ellipse">
              <a:avLst/>
            </a:prstGeom>
            <a:solidFill>
              <a:srgbClr val="85B311"/>
            </a:solidFill>
          </p:spPr>
          <p:txBody>
            <a:bodyPr wrap="square" rtlCol="0" anchor="ctr" anchorCtr="0">
              <a:normAutofit/>
            </a:bodyPr>
            <a:p>
              <a:pPr algn="just">
                <a:lnSpc>
                  <a:spcPct val="130000"/>
                </a:lnSpc>
              </a:pPr>
              <a:endParaRPr lang="zh-CN" altLang="en-US" dirty="0">
                <a:sym typeface="Arial" panose="020B0604020202020204" pitchFamily="34" charset="0"/>
              </a:endParaRPr>
            </a:p>
          </p:txBody>
        </p:sp>
        <p:sp>
          <p:nvSpPr>
            <p:cNvPr id="42" name="椭圆 41"/>
            <p:cNvSpPr/>
            <p:nvPr>
              <p:custDataLst>
                <p:tags r:id="rId12"/>
              </p:custDataLst>
            </p:nvPr>
          </p:nvSpPr>
          <p:spPr>
            <a:xfrm>
              <a:off x="1052811" y="4252562"/>
              <a:ext cx="1028102" cy="1012734"/>
            </a:xfrm>
            <a:prstGeom prst="ellipse">
              <a:avLst/>
            </a:prstGeom>
            <a:solidFill>
              <a:srgbClr val="F3EFEF"/>
            </a:solidFill>
          </p:spPr>
          <p:txBody>
            <a:bodyPr wrap="square" lIns="0" tIns="0" rIns="0" bIns="0" rtlCol="0" anchor="ctr" anchorCtr="0">
              <a:normAutofit fontScale="90000" lnSpcReduction="20000"/>
            </a:bodyPr>
            <a:p>
              <a:pPr algn="ctr"/>
              <a:r>
                <a:rPr lang="zh-CN" altLang="en-US" sz="2400" smtClean="0">
                  <a:solidFill>
                    <a:schemeClr val="tx1"/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  <a:sym typeface="Arial" panose="020B0604020202020204" pitchFamily="34" charset="0"/>
                </a:rPr>
                <a:t>乡镇街道</a:t>
              </a:r>
              <a:endParaRPr lang="zh-CN" altLang="en-US" sz="2400" smtClean="0">
                <a:solidFill>
                  <a:schemeClr val="tx1"/>
                </a:solidFill>
                <a:latin typeface="Calibri Light" panose="020F030202020403020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38914" name="文本框 4"/>
          <p:cNvSpPr txBox="1"/>
          <p:nvPr/>
        </p:nvSpPr>
        <p:spPr>
          <a:xfrm>
            <a:off x="4718050" y="133350"/>
            <a:ext cx="2755900" cy="736600"/>
          </a:xfrm>
          <a:prstGeom prst="rect">
            <a:avLst/>
          </a:prstGeom>
          <a:noFill/>
          <a:ln w="9525">
            <a:noFill/>
          </a:ln>
          <a:effectLst>
            <a:outerShdw algn="ctr" rotWithShape="0">
              <a:srgbClr val="000000">
                <a:alpha val="43137"/>
              </a:srgbClr>
            </a:outerShdw>
          </a:effectLst>
        </p:spPr>
        <p:txBody>
          <a:bodyPr wrap="square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</a:rPr>
              <a:t>做好六件事情</a:t>
            </a:r>
            <a:endParaRPr lang="zh-CN" altLang="en-US" sz="2800" dirty="0">
              <a:solidFill>
                <a:srgbClr val="3B383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C:\Users\Administrator\Pictures\2.jpg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4738" y="1220788"/>
            <a:ext cx="2800350" cy="25685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" name="组合 11"/>
          <p:cNvGrpSpPr/>
          <p:nvPr/>
        </p:nvGrpSpPr>
        <p:grpSpPr>
          <a:xfrm>
            <a:off x="5932488" y="1243013"/>
            <a:ext cx="4375150" cy="2570162"/>
            <a:chOff x="5932966" y="1214966"/>
            <a:chExt cx="4375193" cy="2570729"/>
          </a:xfrm>
        </p:grpSpPr>
        <p:sp>
          <p:nvSpPr>
            <p:cNvPr id="2" name="矩形 1"/>
            <p:cNvSpPr/>
            <p:nvPr/>
          </p:nvSpPr>
          <p:spPr>
            <a:xfrm>
              <a:off x="5932966" y="1214966"/>
              <a:ext cx="4375193" cy="25707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38918" name="文本框 7"/>
            <p:cNvSpPr txBox="1"/>
            <p:nvPr/>
          </p:nvSpPr>
          <p:spPr>
            <a:xfrm>
              <a:off x="6259036" y="1824600"/>
              <a:ext cx="3890666" cy="175323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marL="342900" indent="-342900" algn="ct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2400" dirty="0">
                  <a:solidFill>
                    <a:srgbClr val="181717"/>
                  </a:solidFill>
                  <a:latin typeface="微软雅黑" panose="020B0503020204020204" charset="-122"/>
                  <a:ea typeface="微软雅黑" panose="020B0503020204020204" charset="-122"/>
                </a:rPr>
                <a:t>提需求</a:t>
              </a:r>
              <a:endParaRPr lang="en-US" altLang="zh-CN" sz="2400" dirty="0">
                <a:solidFill>
                  <a:srgbClr val="181717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342900" indent="-342900" algn="ct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2400" dirty="0">
                  <a:solidFill>
                    <a:srgbClr val="181717"/>
                  </a:solidFill>
                  <a:latin typeface="微软雅黑" panose="020B0503020204020204" charset="-122"/>
                  <a:ea typeface="微软雅黑" panose="020B0503020204020204" charset="-122"/>
                </a:rPr>
                <a:t>给支持</a:t>
              </a:r>
              <a:endParaRPr lang="en-US" altLang="zh-CN" sz="2400" dirty="0">
                <a:solidFill>
                  <a:srgbClr val="181717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342900" indent="-342900" algn="ct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2400" dirty="0">
                  <a:solidFill>
                    <a:srgbClr val="181717"/>
                  </a:solidFill>
                  <a:latin typeface="微软雅黑" panose="020B0503020204020204" charset="-122"/>
                  <a:ea typeface="微软雅黑" panose="020B0503020204020204" charset="-122"/>
                </a:rPr>
                <a:t>常监督</a:t>
              </a:r>
              <a:endParaRPr lang="en-US" altLang="zh-CN" sz="2400" dirty="0">
                <a:solidFill>
                  <a:srgbClr val="181717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557338" y="3786188"/>
            <a:ext cx="4375150" cy="2570162"/>
            <a:chOff x="1557772" y="3785695"/>
            <a:chExt cx="4375193" cy="2570729"/>
          </a:xfrm>
        </p:grpSpPr>
        <p:sp>
          <p:nvSpPr>
            <p:cNvPr id="7" name="矩形 6"/>
            <p:cNvSpPr/>
            <p:nvPr/>
          </p:nvSpPr>
          <p:spPr>
            <a:xfrm>
              <a:off x="1557772" y="3785695"/>
              <a:ext cx="4375193" cy="25707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38921" name="文本框 8"/>
            <p:cNvSpPr txBox="1"/>
            <p:nvPr/>
          </p:nvSpPr>
          <p:spPr>
            <a:xfrm>
              <a:off x="2115878" y="4477623"/>
              <a:ext cx="3479129" cy="10604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marL="342900" indent="-342900" algn="ctr">
                <a:lnSpc>
                  <a:spcPct val="150000"/>
                </a:lnSpc>
                <a:buSzTx/>
                <a:buChar char="•"/>
              </a:pPr>
              <a:r>
                <a:rPr lang="en-US" altLang="zh-CN" sz="2400" dirty="0">
                  <a:solidFill>
                    <a:srgbClr val="181717"/>
                  </a:solidFill>
                  <a:latin typeface="微软雅黑" panose="020B0503020204020204" charset="-122"/>
                  <a:ea typeface="微软雅黑" panose="020B0503020204020204" charset="-122"/>
                </a:rPr>
                <a:t>抓落实</a:t>
              </a:r>
              <a:endParaRPr lang="en-US" altLang="zh-CN" sz="2400" dirty="0">
                <a:solidFill>
                  <a:srgbClr val="181717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342900" indent="-342900" algn="ctr">
                <a:lnSpc>
                  <a:spcPct val="150000"/>
                </a:lnSpc>
                <a:buSzTx/>
                <a:buChar char="•"/>
              </a:pPr>
              <a:r>
                <a:rPr lang="en-US" altLang="zh-CN" sz="2400" dirty="0">
                  <a:solidFill>
                    <a:srgbClr val="181717"/>
                  </a:solidFill>
                  <a:latin typeface="微软雅黑" panose="020B0503020204020204" charset="-122"/>
                  <a:ea typeface="微软雅黑" panose="020B0503020204020204" charset="-122"/>
                </a:rPr>
                <a:t>建制度</a:t>
              </a:r>
              <a:endParaRPr lang="en-US" altLang="zh-CN" sz="2400" dirty="0">
                <a:solidFill>
                  <a:srgbClr val="181717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342900" indent="-342900" algn="ctr">
                <a:lnSpc>
                  <a:spcPct val="150000"/>
                </a:lnSpc>
                <a:buSzTx/>
                <a:buChar char="•"/>
              </a:pPr>
              <a:r>
                <a:rPr lang="en-US" altLang="zh-CN" sz="2400" dirty="0">
                  <a:solidFill>
                    <a:srgbClr val="181717"/>
                  </a:solidFill>
                  <a:latin typeface="微软雅黑" panose="020B0503020204020204" charset="-122"/>
                  <a:ea typeface="微软雅黑" panose="020B0503020204020204" charset="-122"/>
                </a:rPr>
                <a:t>育人才</a:t>
              </a:r>
              <a:endParaRPr lang="en-US" altLang="zh-CN" sz="2400" dirty="0">
                <a:solidFill>
                  <a:srgbClr val="181717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1" name="图片 10" descr="C:\Users\Administrator\Pictures\timg (2).jpgtimg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513" y="3787775"/>
            <a:ext cx="2706687" cy="256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23" name="文本框 5"/>
          <p:cNvSpPr txBox="1"/>
          <p:nvPr/>
        </p:nvSpPr>
        <p:spPr>
          <a:xfrm>
            <a:off x="7092950" y="1455738"/>
            <a:ext cx="245110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2800" dirty="0">
                <a:solidFill>
                  <a:srgbClr val="767171"/>
                </a:solidFill>
                <a:latin typeface="微软雅黑" panose="020B0503020204020204" charset="-122"/>
                <a:ea typeface="微软雅黑" panose="020B0503020204020204" charset="-122"/>
              </a:rPr>
              <a:t>民政部门</a:t>
            </a:r>
            <a:endParaRPr lang="zh-CN" altLang="en-US" sz="2800" dirty="0">
              <a:solidFill>
                <a:srgbClr val="76717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924" name="文本框 9"/>
          <p:cNvSpPr txBox="1"/>
          <p:nvPr/>
        </p:nvSpPr>
        <p:spPr>
          <a:xfrm>
            <a:off x="2693988" y="4025900"/>
            <a:ext cx="2451100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2800" dirty="0">
                <a:solidFill>
                  <a:srgbClr val="767171"/>
                </a:solidFill>
                <a:latin typeface="微软雅黑" panose="020B0503020204020204" charset="-122"/>
                <a:ea typeface="微软雅黑" panose="020B0503020204020204" charset="-122"/>
              </a:rPr>
              <a:t>承接机构</a:t>
            </a:r>
            <a:endParaRPr lang="zh-CN" altLang="en-US" sz="2800" dirty="0">
              <a:solidFill>
                <a:srgbClr val="76717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9" name="矩形 8"/>
          <p:cNvSpPr/>
          <p:nvPr/>
        </p:nvSpPr>
        <p:spPr>
          <a:xfrm>
            <a:off x="0" y="1555750"/>
            <a:ext cx="12192000" cy="407828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grpSp>
        <p:nvGrpSpPr>
          <p:cNvPr id="3" name="组合 2"/>
          <p:cNvGrpSpPr/>
          <p:nvPr/>
        </p:nvGrpSpPr>
        <p:grpSpPr>
          <a:xfrm>
            <a:off x="3811588" y="2598738"/>
            <a:ext cx="4616450" cy="1568450"/>
            <a:chOff x="3810946" y="2598003"/>
            <a:chExt cx="4617437" cy="1568450"/>
          </a:xfrm>
        </p:grpSpPr>
        <p:sp>
          <p:nvSpPr>
            <p:cNvPr id="40964" name="文本框 3"/>
            <p:cNvSpPr txBox="1"/>
            <p:nvPr/>
          </p:nvSpPr>
          <p:spPr>
            <a:xfrm>
              <a:off x="4028153" y="2598003"/>
              <a:ext cx="4135693" cy="15684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/>
              <a:r>
                <a:rPr lang="zh-CN" altLang="en-US" sz="4800" dirty="0">
                  <a:solidFill>
                    <a:srgbClr val="3B3838"/>
                  </a:solidFill>
                  <a:latin typeface="微软雅黑" panose="020B0503020204020204" charset="-122"/>
                  <a:ea typeface="微软雅黑" panose="020B0503020204020204" charset="-122"/>
                </a:rPr>
                <a:t>感谢您的聆听</a:t>
              </a:r>
              <a:endParaRPr lang="zh-CN" altLang="en-US" sz="4800" dirty="0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endParaRPr lang="zh-CN" altLang="en-US" sz="4800" dirty="0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3810946" y="3538330"/>
              <a:ext cx="4617437" cy="0"/>
            </a:xfrm>
            <a:prstGeom prst="line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635" y="635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7" name="矩形 6"/>
          <p:cNvSpPr/>
          <p:nvPr/>
        </p:nvSpPr>
        <p:spPr>
          <a:xfrm>
            <a:off x="950913" y="411163"/>
            <a:ext cx="10290175" cy="60356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grpSp>
        <p:nvGrpSpPr>
          <p:cNvPr id="2" name="组合 1"/>
          <p:cNvGrpSpPr/>
          <p:nvPr/>
        </p:nvGrpSpPr>
        <p:grpSpPr>
          <a:xfrm>
            <a:off x="767080" y="614680"/>
            <a:ext cx="10676889" cy="5381618"/>
            <a:chOff x="2150335" y="853818"/>
            <a:chExt cx="7905905" cy="5382033"/>
          </a:xfrm>
        </p:grpSpPr>
        <p:sp>
          <p:nvSpPr>
            <p:cNvPr id="6148" name="文本框 4"/>
            <p:cNvSpPr txBox="1"/>
            <p:nvPr/>
          </p:nvSpPr>
          <p:spPr>
            <a:xfrm>
              <a:off x="2150335" y="853818"/>
              <a:ext cx="7905905" cy="11068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/>
              <a:r>
                <a:rPr lang="zh-CN" altLang="en-US" sz="6600" dirty="0">
                  <a:solidFill>
                    <a:srgbClr val="3B3838"/>
                  </a:solidFill>
                  <a:latin typeface="微软雅黑" panose="020B0503020204020204" charset="-122"/>
                  <a:ea typeface="微软雅黑" panose="020B0503020204020204" charset="-122"/>
                </a:rPr>
                <a:t>前言</a:t>
              </a:r>
              <a:endParaRPr lang="zh-CN" altLang="en-US" sz="6600" dirty="0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49" name="文本框 5"/>
            <p:cNvSpPr txBox="1"/>
            <p:nvPr/>
          </p:nvSpPr>
          <p:spPr>
            <a:xfrm>
              <a:off x="2202997" y="2081361"/>
              <a:ext cx="7786005" cy="41544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indent="457200">
                <a:lnSpc>
                  <a:spcPct val="150000"/>
                </a:lnSpc>
              </a:pPr>
              <a:r>
                <a:rPr lang="en-US" altLang="zh-CN" sz="2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今年5-7月，结合“不忘初心、牢记使命”主题教育，部省两级对全省乡镇社工站项目实施情况进行了一系列调研。黄树贤部长、民政部慈社司的义芳副司长</a:t>
              </a:r>
              <a:r>
                <a:rPr lang="zh-CN" altLang="en-US" sz="2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、</a:t>
              </a:r>
              <a:r>
                <a:rPr lang="en-US" altLang="zh-CN" sz="2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唐白玉厅</a:t>
              </a:r>
              <a:r>
                <a:rPr lang="zh-CN" altLang="en-US" sz="2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长、</a:t>
              </a:r>
              <a:r>
                <a:rPr lang="en-US" altLang="zh-CN" sz="2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游劲民副厅长</a:t>
              </a:r>
              <a:r>
                <a:rPr lang="zh-CN" altLang="en-US" sz="2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、</a:t>
              </a:r>
              <a:r>
                <a:rPr lang="en-US" altLang="zh-CN" sz="2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邓磊巡视员</a:t>
              </a:r>
              <a:r>
                <a:rPr lang="zh-CN" altLang="en-US" sz="2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、省</a:t>
              </a:r>
              <a:r>
                <a:rPr lang="en-US" altLang="zh-CN" sz="2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财政厅综合处、社保处</a:t>
              </a:r>
              <a:r>
                <a:rPr lang="zh-CN" altLang="en-US" sz="2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在全省进行了专题调研</a:t>
              </a:r>
              <a:r>
                <a:rPr lang="en-US" altLang="zh-CN" sz="2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。慈善事业促进和社会工作处联合省乐创公益慈善中心、中国社会工作杂志，组建了包含业务、财务、行业专家在内的20人团队，按照“好中差”三个“三分之一”的比例，随机抽取了14个市州的23个县市区作为评估调研对象，实地调研了46个社工站点建设及运营、日常工作内容、福利待遇等情况，书面评估了24家承接机构、452个站点的实际运营管理及服务情况。</a:t>
              </a:r>
              <a:endParaRPr lang="en-US" altLang="zh-CN" sz="2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grpSp>
        <p:nvGrpSpPr>
          <p:cNvPr id="8" name="组合 7"/>
          <p:cNvGrpSpPr/>
          <p:nvPr/>
        </p:nvGrpSpPr>
        <p:grpSpPr>
          <a:xfrm>
            <a:off x="0" y="1563688"/>
            <a:ext cx="12192000" cy="4079875"/>
            <a:chOff x="0" y="1564105"/>
            <a:chExt cx="12192000" cy="4078706"/>
          </a:xfrm>
        </p:grpSpPr>
        <p:sp>
          <p:nvSpPr>
            <p:cNvPr id="2" name="矩形 1"/>
            <p:cNvSpPr/>
            <p:nvPr/>
          </p:nvSpPr>
          <p:spPr>
            <a:xfrm>
              <a:off x="0" y="1564105"/>
              <a:ext cx="12192000" cy="4078706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grpSp>
          <p:nvGrpSpPr>
            <p:cNvPr id="8196" name="组合 6"/>
            <p:cNvGrpSpPr/>
            <p:nvPr/>
          </p:nvGrpSpPr>
          <p:grpSpPr>
            <a:xfrm>
              <a:off x="2108268" y="2220780"/>
              <a:ext cx="8792210" cy="1692275"/>
              <a:chOff x="2108268" y="2220780"/>
              <a:chExt cx="8792210" cy="1692275"/>
            </a:xfrm>
          </p:grpSpPr>
          <p:sp>
            <p:nvSpPr>
              <p:cNvPr id="8197" name="文本框 2"/>
              <p:cNvSpPr txBox="1"/>
              <p:nvPr/>
            </p:nvSpPr>
            <p:spPr>
              <a:xfrm>
                <a:off x="4940073" y="2220780"/>
                <a:ext cx="2311851" cy="7078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en-US" altLang="zh-CN" sz="4000" dirty="0">
                    <a:solidFill>
                      <a:srgbClr val="3B3838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PART ONE</a:t>
                </a:r>
                <a:endParaRPr lang="zh-CN" altLang="en-US" sz="4000" dirty="0">
                  <a:solidFill>
                    <a:srgbClr val="3B3838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198" name="文本框 4"/>
              <p:cNvSpPr txBox="1"/>
              <p:nvPr/>
            </p:nvSpPr>
            <p:spPr>
              <a:xfrm>
                <a:off x="2108268" y="2806250"/>
                <a:ext cx="8792210" cy="1106805"/>
              </a:xfrm>
              <a:prstGeom prst="rect">
                <a:avLst/>
              </a:prstGeom>
              <a:noFill/>
              <a:ln w="9525">
                <a:noFill/>
              </a:ln>
              <a:effectLst>
                <a:outerShdw algn="ctr" rotWithShape="0">
                  <a:srgbClr val="000000">
                    <a:alpha val="43137"/>
                  </a:srgbClr>
                </a:outerShdw>
              </a:effectLst>
            </p:spPr>
            <p:txBody>
              <a:bodyPr wrap="square" anchor="t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sz="4400" dirty="0">
                    <a:solidFill>
                      <a:srgbClr val="3B3838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怎么看乡镇（街道）社工站项目</a:t>
                </a:r>
                <a:endParaRPr lang="zh-CN" altLang="en-US" sz="4400" dirty="0">
                  <a:solidFill>
                    <a:srgbClr val="3B3838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5" name="文本框 4"/>
          <p:cNvSpPr txBox="1"/>
          <p:nvPr/>
        </p:nvSpPr>
        <p:spPr>
          <a:xfrm>
            <a:off x="4626610" y="869950"/>
            <a:ext cx="745807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省民政厅等6部门——《关于积极推行政府购买服务加强基层民政经办服务能力的实施意见》（湘民发〔2018〕10号）</a:t>
            </a:r>
            <a:endParaRPr lang="en-US" altLang="zh-CN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245" name="图片 7" descr="H:\张盈盈\2019\社工站\5月调研\文件整理\省级购买服务三个标段\至善督导项目整理\全省乡镇（街道）社工站项目视觉化设计指引手册\指引图片\标牌\标牌.png标牌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27965" y="1160145"/>
            <a:ext cx="4398645" cy="50222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4626610" y="4185285"/>
            <a:ext cx="748474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171450" indent="-171450" algn="l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省民政厅 《湖南省乡镇（街道）社会工作服务站项目实施方案（试行）》（湘民发〔2018〕16号）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26610" y="5368290"/>
            <a:ext cx="748601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171450" indent="-171450" algn="l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《湖南省乡镇（街道）社工站项目服务内容参考（暂行）》、《湖南省乡镇（街道）社会工作服务站视觉化设计指引》等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246" name="文本框 8"/>
          <p:cNvSpPr txBox="1"/>
          <p:nvPr/>
        </p:nvSpPr>
        <p:spPr>
          <a:xfrm>
            <a:off x="2782888" y="133350"/>
            <a:ext cx="6905625" cy="736600"/>
          </a:xfrm>
          <a:prstGeom prst="rect">
            <a:avLst/>
          </a:prstGeom>
          <a:noFill/>
          <a:ln w="9525">
            <a:noFill/>
          </a:ln>
          <a:effectLst>
            <a:outerShdw algn="ctr" rotWithShape="0">
              <a:srgbClr val="000000">
                <a:alpha val="43137"/>
              </a:srgbClr>
            </a:outerShdw>
          </a:effectLst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</a:rPr>
              <a:t>什么是乡镇（街道）社会工作站项目？</a:t>
            </a:r>
            <a:endParaRPr lang="zh-CN" altLang="en-US" sz="2800" dirty="0">
              <a:solidFill>
                <a:srgbClr val="3B383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27245" y="1884680"/>
            <a:ext cx="756539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171450" indent="-171450" algn="l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中共中央办公厅、国务院办公厅——《关于加强乡镇政府服务能力建议的意见》(中办发﹝2017﹞11号)民政部、中编办、财政部、人社部——《关于积极推行政府购买服务  加强基层社会救助经办服务能力的意见》（民发〔2017〕153号）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charRg st="0" end="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charRg st="0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charRg st="0" end="6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charRg st="0" end="1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charRg st="0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charRg st="0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grpSp>
        <p:nvGrpSpPr>
          <p:cNvPr id="16" name="组合 15"/>
          <p:cNvGrpSpPr/>
          <p:nvPr/>
        </p:nvGrpSpPr>
        <p:grpSpPr>
          <a:xfrm>
            <a:off x="1581785" y="1380490"/>
            <a:ext cx="9887585" cy="1536065"/>
            <a:chOff x="2107096" y="1444835"/>
            <a:chExt cx="9887923" cy="1534623"/>
          </a:xfrm>
        </p:grpSpPr>
        <p:sp>
          <p:nvSpPr>
            <p:cNvPr id="6" name="圆: 空心 5"/>
            <p:cNvSpPr/>
            <p:nvPr/>
          </p:nvSpPr>
          <p:spPr>
            <a:xfrm>
              <a:off x="2107096" y="1444835"/>
              <a:ext cx="1341782" cy="1341782"/>
            </a:xfrm>
            <a:prstGeom prst="donut">
              <a:avLst>
                <a:gd name="adj" fmla="val 1361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2000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7" name="圆: 空心 6"/>
            <p:cNvSpPr/>
            <p:nvPr/>
          </p:nvSpPr>
          <p:spPr>
            <a:xfrm>
              <a:off x="2259496" y="1597235"/>
              <a:ext cx="1036982" cy="1036982"/>
            </a:xfrm>
            <a:prstGeom prst="donut">
              <a:avLst>
                <a:gd name="adj" fmla="val 1361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2000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12293" name="文本框 7"/>
            <p:cNvSpPr txBox="1"/>
            <p:nvPr/>
          </p:nvSpPr>
          <p:spPr>
            <a:xfrm>
              <a:off x="3601302" y="1597092"/>
              <a:ext cx="8393717" cy="13823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767171"/>
                  </a:solidFill>
                  <a:latin typeface="微软雅黑" panose="020B0503020204020204" charset="-122"/>
                  <a:ea typeface="微软雅黑" panose="020B0503020204020204" charset="-122"/>
                </a:rPr>
                <a:t>在全省 </a:t>
              </a:r>
              <a:r>
                <a:rPr lang="en-US" altLang="zh-CN" sz="2800" b="1" dirty="0">
                  <a:solidFill>
                    <a:srgbClr val="00B050"/>
                  </a:solidFill>
                  <a:latin typeface="微软雅黑" panose="020B0503020204020204" charset="-122"/>
                  <a:ea typeface="微软雅黑" panose="020B0503020204020204" charset="-122"/>
                </a:rPr>
                <a:t>14 </a:t>
              </a:r>
              <a:r>
                <a:rPr lang="en-US" altLang="zh-CN" sz="2400" b="1" dirty="0">
                  <a:solidFill>
                    <a:srgbClr val="767171"/>
                  </a:solidFill>
                  <a:latin typeface="微软雅黑" panose="020B0503020204020204" charset="-122"/>
                  <a:ea typeface="微软雅黑" panose="020B0503020204020204" charset="-122"/>
                </a:rPr>
                <a:t>个市州 </a:t>
              </a:r>
              <a:r>
                <a:rPr lang="en-US" altLang="zh-CN" sz="2800" b="1" dirty="0">
                  <a:solidFill>
                    <a:srgbClr val="00B050"/>
                  </a:solidFill>
                  <a:latin typeface="微软雅黑" panose="020B0503020204020204" charset="-122"/>
                  <a:ea typeface="微软雅黑" panose="020B0503020204020204" charset="-122"/>
                </a:rPr>
                <a:t>122 </a:t>
              </a:r>
              <a:r>
                <a:rPr lang="en-US" altLang="zh-CN" sz="2400" b="1" dirty="0">
                  <a:solidFill>
                    <a:srgbClr val="767171"/>
                  </a:solidFill>
                  <a:latin typeface="微软雅黑" panose="020B0503020204020204" charset="-122"/>
                  <a:ea typeface="微软雅黑" panose="020B0503020204020204" charset="-122"/>
                </a:rPr>
                <a:t>个县市区，组织近 </a:t>
              </a:r>
              <a:r>
                <a:rPr lang="en-US" altLang="zh-CN" sz="2800" b="1" dirty="0">
                  <a:solidFill>
                    <a:srgbClr val="00B050"/>
                  </a:solidFill>
                  <a:latin typeface="微软雅黑" panose="020B0503020204020204" charset="-122"/>
                  <a:ea typeface="微软雅黑" panose="020B0503020204020204" charset="-122"/>
                </a:rPr>
                <a:t>4000 </a:t>
              </a:r>
              <a:r>
                <a:rPr lang="en-US" altLang="zh-CN" sz="2400" b="1" dirty="0">
                  <a:solidFill>
                    <a:srgbClr val="767171"/>
                  </a:solidFill>
                  <a:latin typeface="微软雅黑" panose="020B0503020204020204" charset="-122"/>
                  <a:ea typeface="微软雅黑" panose="020B0503020204020204" charset="-122"/>
                </a:rPr>
                <a:t>名社工</a:t>
              </a:r>
              <a:endParaRPr lang="en-US" altLang="zh-CN" sz="2400" b="1" dirty="0">
                <a:solidFill>
                  <a:srgbClr val="76717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767171"/>
                  </a:solidFill>
                  <a:latin typeface="微软雅黑" panose="020B0503020204020204" charset="-122"/>
                  <a:ea typeface="微软雅黑" panose="020B0503020204020204" charset="-122"/>
                </a:rPr>
                <a:t>运营 </a:t>
              </a:r>
              <a:r>
                <a:rPr lang="en-US" altLang="zh-CN" sz="2800" b="1" dirty="0">
                  <a:solidFill>
                    <a:srgbClr val="00B050"/>
                  </a:solidFill>
                  <a:latin typeface="微软雅黑" panose="020B0503020204020204" charset="-122"/>
                  <a:ea typeface="微软雅黑" panose="020B0503020204020204" charset="-122"/>
                </a:rPr>
                <a:t>1933</a:t>
              </a:r>
              <a:r>
                <a:rPr lang="en-US" altLang="zh-CN" sz="2800" b="1" dirty="0">
                  <a:solidFill>
                    <a:srgbClr val="76717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2400" b="1" dirty="0">
                  <a:solidFill>
                    <a:srgbClr val="767171"/>
                  </a:solidFill>
                  <a:latin typeface="微软雅黑" panose="020B0503020204020204" charset="-122"/>
                  <a:ea typeface="微软雅黑" panose="020B0503020204020204" charset="-122"/>
                </a:rPr>
                <a:t>个乡镇（街道）社会工作服务站</a:t>
              </a:r>
              <a:endParaRPr lang="en-US" altLang="zh-CN" sz="2400" b="1" dirty="0">
                <a:solidFill>
                  <a:srgbClr val="76717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713163" y="3070860"/>
            <a:ext cx="7504112" cy="1443951"/>
            <a:chOff x="2107096" y="3222306"/>
            <a:chExt cx="7504043" cy="1444321"/>
          </a:xfrm>
        </p:grpSpPr>
        <p:sp>
          <p:nvSpPr>
            <p:cNvPr id="9" name="圆: 空心 8"/>
            <p:cNvSpPr/>
            <p:nvPr/>
          </p:nvSpPr>
          <p:spPr>
            <a:xfrm>
              <a:off x="2107096" y="3222306"/>
              <a:ext cx="1341782" cy="1341782"/>
            </a:xfrm>
            <a:prstGeom prst="donut">
              <a:avLst>
                <a:gd name="adj" fmla="val 1361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2000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10" name="圆: 空心 9"/>
            <p:cNvSpPr/>
            <p:nvPr/>
          </p:nvSpPr>
          <p:spPr>
            <a:xfrm>
              <a:off x="2259496" y="3374706"/>
              <a:ext cx="1036982" cy="1036982"/>
            </a:xfrm>
            <a:prstGeom prst="donut">
              <a:avLst>
                <a:gd name="adj" fmla="val 1361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2000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12297" name="文本框 10"/>
            <p:cNvSpPr txBox="1"/>
            <p:nvPr/>
          </p:nvSpPr>
          <p:spPr>
            <a:xfrm>
              <a:off x="3601278" y="3374706"/>
              <a:ext cx="6009861" cy="12919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lnSpc>
                  <a:spcPct val="150000"/>
                </a:lnSpc>
                <a:buSzTx/>
              </a:pPr>
              <a:r>
                <a:rPr lang="en-US" altLang="zh-CN" sz="2400" b="1" dirty="0">
                  <a:solidFill>
                    <a:srgbClr val="767171"/>
                  </a:solidFill>
                  <a:latin typeface="微软雅黑" panose="020B0503020204020204" charset="-122"/>
                  <a:ea typeface="微软雅黑" panose="020B0503020204020204" charset="-122"/>
                </a:rPr>
                <a:t>社会救助、儿童关爱保护、城乡社区建设、养老等其他民政领域</a:t>
              </a:r>
              <a:r>
                <a:rPr lang="en-US" altLang="zh-CN" sz="2800" b="1" dirty="0">
                  <a:solidFill>
                    <a:srgbClr val="00B050"/>
                  </a:solidFill>
                  <a:latin typeface="微软雅黑" panose="020B0503020204020204" charset="-122"/>
                  <a:ea typeface="微软雅黑" panose="020B0503020204020204" charset="-122"/>
                </a:rPr>
                <a:t>四</a:t>
              </a:r>
              <a:r>
                <a:rPr lang="en-US" altLang="zh-CN" sz="2400" b="1" dirty="0">
                  <a:solidFill>
                    <a:srgbClr val="767171"/>
                  </a:solidFill>
                  <a:latin typeface="微软雅黑" panose="020B0503020204020204" charset="-122"/>
                  <a:ea typeface="微软雅黑" panose="020B0503020204020204" charset="-122"/>
                </a:rPr>
                <a:t>大类社工服务</a:t>
              </a:r>
              <a:endParaRPr lang="en-US" altLang="zh-CN" sz="2400" b="1" dirty="0">
                <a:solidFill>
                  <a:srgbClr val="76717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582420" y="4463098"/>
            <a:ext cx="9886950" cy="1997710"/>
            <a:chOff x="2107096" y="5118091"/>
            <a:chExt cx="9887585" cy="1997710"/>
          </a:xfrm>
        </p:grpSpPr>
        <p:sp>
          <p:nvSpPr>
            <p:cNvPr id="12" name="圆: 空心 11"/>
            <p:cNvSpPr/>
            <p:nvPr/>
          </p:nvSpPr>
          <p:spPr>
            <a:xfrm>
              <a:off x="2107096" y="5118091"/>
              <a:ext cx="1341782" cy="1341782"/>
            </a:xfrm>
            <a:prstGeom prst="donut">
              <a:avLst>
                <a:gd name="adj" fmla="val 1361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2000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13" name="圆: 空心 12"/>
            <p:cNvSpPr/>
            <p:nvPr/>
          </p:nvSpPr>
          <p:spPr>
            <a:xfrm>
              <a:off x="2259496" y="5270491"/>
              <a:ext cx="1036982" cy="1036982"/>
            </a:xfrm>
            <a:prstGeom prst="donut">
              <a:avLst>
                <a:gd name="adj" fmla="val 1361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2000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12301" name="文本框 13"/>
            <p:cNvSpPr txBox="1"/>
            <p:nvPr/>
          </p:nvSpPr>
          <p:spPr>
            <a:xfrm>
              <a:off x="3601251" y="5270491"/>
              <a:ext cx="8393430" cy="18453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lnSpc>
                  <a:spcPct val="150000"/>
                </a:lnSpc>
                <a:buSzTx/>
              </a:pPr>
              <a:r>
                <a:rPr lang="en-US" altLang="zh-CN" sz="2400" b="1" dirty="0">
                  <a:solidFill>
                    <a:srgbClr val="767171"/>
                  </a:solidFill>
                  <a:latin typeface="微软雅黑" panose="020B0503020204020204" charset="-122"/>
                  <a:ea typeface="微软雅黑" panose="020B0503020204020204" charset="-122"/>
                </a:rPr>
                <a:t>以“扎根基层热土、加强民政力量”为基本理念，以不高于社会救助资金的</a:t>
              </a:r>
              <a:r>
                <a:rPr lang="en-US" altLang="zh-CN" sz="2800" b="1" dirty="0">
                  <a:solidFill>
                    <a:srgbClr val="00B050"/>
                  </a:solidFill>
                  <a:latin typeface="微软雅黑" panose="020B0503020204020204" charset="-122"/>
                  <a:ea typeface="微软雅黑" panose="020B0503020204020204" charset="-122"/>
                </a:rPr>
                <a:t>2%</a:t>
              </a:r>
              <a:r>
                <a:rPr lang="en-US" altLang="zh-CN" sz="2400" b="1" dirty="0">
                  <a:solidFill>
                    <a:srgbClr val="767171"/>
                  </a:solidFill>
                  <a:latin typeface="微软雅黑" panose="020B0503020204020204" charset="-122"/>
                  <a:ea typeface="微软雅黑" panose="020B0503020204020204" charset="-122"/>
                </a:rPr>
                <a:t>部分为资金主体，以县级民政为购买主体，以社会组织为承接主体，负责招聘社工运营乡镇社工站 </a:t>
              </a:r>
              <a:endParaRPr lang="en-US" altLang="zh-CN" sz="2400" b="1" dirty="0">
                <a:solidFill>
                  <a:srgbClr val="76717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2302" name="文本框 3"/>
          <p:cNvSpPr txBox="1"/>
          <p:nvPr/>
        </p:nvSpPr>
        <p:spPr>
          <a:xfrm>
            <a:off x="2782888" y="133350"/>
            <a:ext cx="6905625" cy="736600"/>
          </a:xfrm>
          <a:prstGeom prst="rect">
            <a:avLst/>
          </a:prstGeom>
          <a:noFill/>
          <a:ln w="9525">
            <a:noFill/>
          </a:ln>
          <a:effectLst>
            <a:outerShdw algn="ctr" rotWithShape="0">
              <a:srgbClr val="000000">
                <a:alpha val="43137"/>
              </a:srgbClr>
            </a:outerShdw>
          </a:effectLst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</a:rPr>
              <a:t>什么是乡镇（街道）社会工作站项目？</a:t>
            </a:r>
            <a:endParaRPr lang="zh-CN" altLang="en-US" sz="2800" dirty="0">
              <a:solidFill>
                <a:srgbClr val="3B383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571625" y="1477010"/>
            <a:ext cx="1341736" cy="1343043"/>
            <a:chOff x="2107096" y="1444835"/>
            <a:chExt cx="1341782" cy="1341782"/>
          </a:xfrm>
        </p:grpSpPr>
        <p:sp>
          <p:nvSpPr>
            <p:cNvPr id="5" name="圆: 空心 5"/>
            <p:cNvSpPr/>
            <p:nvPr/>
          </p:nvSpPr>
          <p:spPr>
            <a:xfrm>
              <a:off x="2107096" y="1444835"/>
              <a:ext cx="1341782" cy="1341782"/>
            </a:xfrm>
            <a:prstGeom prst="donut">
              <a:avLst>
                <a:gd name="adj" fmla="val 1361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8" name="圆: 空心 6"/>
            <p:cNvSpPr/>
            <p:nvPr/>
          </p:nvSpPr>
          <p:spPr>
            <a:xfrm>
              <a:off x="2259496" y="1597235"/>
              <a:ext cx="1036982" cy="1036982"/>
            </a:xfrm>
            <a:prstGeom prst="donut">
              <a:avLst>
                <a:gd name="adj" fmla="val 1361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713163" y="3121660"/>
            <a:ext cx="1341794" cy="1341438"/>
            <a:chOff x="2107096" y="3222306"/>
            <a:chExt cx="1341782" cy="1341782"/>
          </a:xfrm>
        </p:grpSpPr>
        <p:sp>
          <p:nvSpPr>
            <p:cNvPr id="17" name="圆: 空心 8"/>
            <p:cNvSpPr/>
            <p:nvPr/>
          </p:nvSpPr>
          <p:spPr>
            <a:xfrm>
              <a:off x="2107096" y="3222306"/>
              <a:ext cx="1341782" cy="1341782"/>
            </a:xfrm>
            <a:prstGeom prst="donut">
              <a:avLst>
                <a:gd name="adj" fmla="val 1361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18" name="圆: 空心 9"/>
            <p:cNvSpPr/>
            <p:nvPr/>
          </p:nvSpPr>
          <p:spPr>
            <a:xfrm>
              <a:off x="2259496" y="3374706"/>
              <a:ext cx="1036982" cy="1036982"/>
            </a:xfrm>
            <a:prstGeom prst="donut">
              <a:avLst>
                <a:gd name="adj" fmla="val 1361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auto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7" name="空心弧 6"/>
          <p:cNvSpPr/>
          <p:nvPr/>
        </p:nvSpPr>
        <p:spPr>
          <a:xfrm>
            <a:off x="5603875" y="1366838"/>
            <a:ext cx="1263650" cy="1263650"/>
          </a:xfrm>
          <a:prstGeom prst="blockArc">
            <a:avLst>
              <a:gd name="adj1" fmla="val 17218774"/>
              <a:gd name="adj2" fmla="val 16959688"/>
              <a:gd name="adj3" fmla="val 1145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240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空心弧 8"/>
          <p:cNvSpPr/>
          <p:nvPr/>
        </p:nvSpPr>
        <p:spPr>
          <a:xfrm>
            <a:off x="5603875" y="3114675"/>
            <a:ext cx="1263650" cy="1265238"/>
          </a:xfrm>
          <a:prstGeom prst="blockArc">
            <a:avLst>
              <a:gd name="adj1" fmla="val 5455173"/>
              <a:gd name="adj2" fmla="val 5229178"/>
              <a:gd name="adj3" fmla="val 937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240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585075" y="1366838"/>
            <a:ext cx="3592513" cy="1476615"/>
            <a:chOff x="7894588" y="1599194"/>
            <a:chExt cx="3592266" cy="1475912"/>
          </a:xfrm>
        </p:grpSpPr>
        <p:sp>
          <p:nvSpPr>
            <p:cNvPr id="14341" name="文本框 11"/>
            <p:cNvSpPr txBox="1"/>
            <p:nvPr/>
          </p:nvSpPr>
          <p:spPr>
            <a:xfrm>
              <a:off x="7894588" y="1599194"/>
              <a:ext cx="1402080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400" dirty="0">
                  <a:solidFill>
                    <a:srgbClr val="3B3838"/>
                  </a:solidFill>
                  <a:latin typeface="微软雅黑" panose="020B0503020204020204" charset="-122"/>
                  <a:ea typeface="微软雅黑" panose="020B0503020204020204" charset="-122"/>
                </a:rPr>
                <a:t>服务项目</a:t>
              </a:r>
              <a:endParaRPr lang="zh-CN" altLang="en-US" sz="2400" dirty="0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42" name="文本框 12"/>
            <p:cNvSpPr txBox="1"/>
            <p:nvPr/>
          </p:nvSpPr>
          <p:spPr>
            <a:xfrm>
              <a:off x="7894588" y="2060859"/>
              <a:ext cx="3592266" cy="101424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2000" b="1" dirty="0">
                  <a:solidFill>
                    <a:srgbClr val="767171"/>
                  </a:solidFill>
                  <a:latin typeface="微软雅黑" panose="020B0503020204020204" charset="-122"/>
                  <a:ea typeface="微软雅黑" panose="020B0503020204020204" charset="-122"/>
                </a:rPr>
                <a:t>向社会组织购买服务事项，而不是向社会组织购买服务岗位 </a:t>
              </a:r>
              <a:endParaRPr lang="en-US" altLang="zh-CN" sz="2000" b="1" dirty="0">
                <a:solidFill>
                  <a:srgbClr val="76717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585075" y="3375025"/>
            <a:ext cx="4011930" cy="1014730"/>
            <a:chOff x="7894588" y="1599194"/>
            <a:chExt cx="4011654" cy="1014402"/>
          </a:xfrm>
        </p:grpSpPr>
        <p:sp>
          <p:nvSpPr>
            <p:cNvPr id="14344" name="文本框 14"/>
            <p:cNvSpPr txBox="1"/>
            <p:nvPr/>
          </p:nvSpPr>
          <p:spPr>
            <a:xfrm>
              <a:off x="7894588" y="1599194"/>
              <a:ext cx="1402080" cy="4603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buSzTx/>
              </a:pPr>
              <a:r>
                <a:rPr lang="zh-CN" altLang="en-US" sz="2400" dirty="0">
                  <a:solidFill>
                    <a:srgbClr val="3B3838"/>
                  </a:solidFill>
                  <a:latin typeface="微软雅黑" panose="020B0503020204020204" charset="-122"/>
                  <a:ea typeface="微软雅黑" panose="020B0503020204020204" charset="-122"/>
                </a:rPr>
                <a:t>服务平台</a:t>
              </a:r>
              <a:endParaRPr lang="zh-CN" altLang="en-US" sz="2400" dirty="0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345" name="文本框 15"/>
            <p:cNvSpPr txBox="1"/>
            <p:nvPr/>
          </p:nvSpPr>
          <p:spPr>
            <a:xfrm>
              <a:off x="7894588" y="2060690"/>
              <a:ext cx="4011654" cy="5529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lnSpc>
                  <a:spcPct val="150000"/>
                </a:lnSpc>
                <a:buSzTx/>
              </a:pPr>
              <a:r>
                <a:rPr lang="en-US" altLang="zh-CN" sz="2000" b="1" dirty="0">
                  <a:solidFill>
                    <a:srgbClr val="767171"/>
                  </a:solidFill>
                  <a:latin typeface="微软雅黑" panose="020B0503020204020204" charset="-122"/>
                  <a:ea typeface="微软雅黑" panose="020B0503020204020204" charset="-122"/>
                </a:rPr>
                <a:t>既不是实体机构，更不是事业单位</a:t>
              </a:r>
              <a:r>
                <a:rPr lang="en-US" altLang="zh-CN" sz="2000" dirty="0">
                  <a:solidFill>
                    <a:srgbClr val="76717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endParaRPr lang="en-US" altLang="zh-CN" sz="2000" dirty="0">
                <a:solidFill>
                  <a:srgbClr val="76717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566545" y="4689475"/>
            <a:ext cx="879030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全国首创——小禾苗蕴藏着勃勃生机和美好前景，尊重自然规律，做好灌溉、施肥、治虫等工作，扎实走好固蔸分蘖、拨节抽穗、扬花灌浆的每一步</a:t>
            </a:r>
            <a:endParaRPr lang="en-US" altLang="zh-CN" sz="1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 湖南特色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——借湖南民政事业创新升级之天时，得湖湘大地之地利，真正探索出一条社会工作本土化、中国化的湖南道路</a:t>
            </a:r>
            <a:endParaRPr lang="en-US" altLang="zh-CN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347" name="图片 18" descr="H:\张盈盈\2019\社工站\5月调研\文件整理\省级购买服务三个标段\至善督导项目整理\全省乡镇（街道）社工站项目视觉化设计指引手册\指引图片\LOGO\社工站LOGO1.png社工站LOGO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6363" y="1258888"/>
            <a:ext cx="2921000" cy="2995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8" name="文本框 1"/>
          <p:cNvSpPr txBox="1"/>
          <p:nvPr/>
        </p:nvSpPr>
        <p:spPr>
          <a:xfrm>
            <a:off x="2782888" y="133350"/>
            <a:ext cx="6905625" cy="736600"/>
          </a:xfrm>
          <a:prstGeom prst="rect">
            <a:avLst/>
          </a:prstGeom>
          <a:noFill/>
          <a:ln w="9525">
            <a:noFill/>
          </a:ln>
          <a:effectLst>
            <a:outerShdw algn="ctr" rotWithShape="0">
              <a:srgbClr val="000000">
                <a:alpha val="43137"/>
              </a:srgbClr>
            </a:outerShdw>
          </a:effectLst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</a:rPr>
              <a:t>什么是乡镇（街道）社会工作站项目？</a:t>
            </a:r>
            <a:endParaRPr lang="zh-CN" altLang="en-US" sz="2800" dirty="0">
              <a:solidFill>
                <a:srgbClr val="3B383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190182" y="18733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grpSp>
        <p:nvGrpSpPr>
          <p:cNvPr id="14" name="组合 13"/>
          <p:cNvGrpSpPr/>
          <p:nvPr/>
        </p:nvGrpSpPr>
        <p:grpSpPr>
          <a:xfrm>
            <a:off x="531495" y="3027240"/>
            <a:ext cx="10964863" cy="1080000"/>
            <a:chOff x="514904" y="3027591"/>
            <a:chExt cx="10963923" cy="1079697"/>
          </a:xfrm>
        </p:grpSpPr>
        <p:cxnSp>
          <p:nvCxnSpPr>
            <p:cNvPr id="3" name="直接箭头连接符 2"/>
            <p:cNvCxnSpPr/>
            <p:nvPr/>
          </p:nvCxnSpPr>
          <p:spPr>
            <a:xfrm>
              <a:off x="514904" y="3413464"/>
              <a:ext cx="10963923" cy="1553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椭圆 4"/>
            <p:cNvSpPr/>
            <p:nvPr/>
          </p:nvSpPr>
          <p:spPr>
            <a:xfrm>
              <a:off x="1970834" y="3027591"/>
              <a:ext cx="1079907" cy="107969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en-US" altLang="zh-CN" sz="1800" b="1" strike="noStrike" noProof="1" dirty="0">
                  <a:latin typeface="微软雅黑" panose="020B0503020204020204" charset="-122"/>
                  <a:ea typeface="微软雅黑" panose="020B0503020204020204" charset="-122"/>
                </a:rPr>
                <a:t>2017</a:t>
              </a:r>
              <a:endParaRPr lang="en-US" altLang="zh-CN" sz="1800" b="1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515696" y="3027591"/>
              <a:ext cx="1079907" cy="107969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en-US" altLang="zh-CN" b="1" strike="noStrike" noProof="1" dirty="0">
                  <a:latin typeface="微软雅黑" panose="020B0503020204020204" charset="-122"/>
                  <a:ea typeface="微软雅黑" panose="020B0503020204020204" charset="-122"/>
                </a:rPr>
                <a:t>2018</a:t>
              </a:r>
              <a:endParaRPr lang="zh-CN" altLang="en-US" b="1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7090400" y="3027591"/>
              <a:ext cx="1079907" cy="107969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en-US" altLang="zh-CN" b="1" strike="noStrike" noProof="1" dirty="0">
                  <a:latin typeface="微软雅黑" panose="020B0503020204020204" charset="-122"/>
                  <a:ea typeface="微软雅黑" panose="020B0503020204020204" charset="-122"/>
                </a:rPr>
                <a:t>2019</a:t>
              </a:r>
              <a:endParaRPr lang="zh-CN" altLang="en-US" b="1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9649866" y="3027591"/>
              <a:ext cx="1079907" cy="107969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r>
                <a:rPr lang="en-US" altLang="zh-CN" b="1" strike="noStrike" noProof="1" dirty="0">
                  <a:latin typeface="微软雅黑" panose="020B0503020204020204" charset="-122"/>
                  <a:ea typeface="微软雅黑" panose="020B0503020204020204" charset="-122"/>
                </a:rPr>
                <a:t>2020</a:t>
              </a:r>
              <a:endParaRPr lang="zh-CN" altLang="en-US" b="1" strike="noStrike" noProof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042988" y="4165600"/>
            <a:ext cx="2557462" cy="1337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800" b="1" dirty="0">
                <a:solidFill>
                  <a:srgbClr val="767171"/>
                </a:solidFill>
                <a:latin typeface="微软雅黑" panose="020B0503020204020204" charset="-122"/>
                <a:ea typeface="微软雅黑" panose="020B0503020204020204" charset="-122"/>
              </a:rPr>
              <a:t>调研吹风</a:t>
            </a:r>
            <a:endParaRPr lang="zh-CN" altLang="en-US" sz="1800" b="1" dirty="0">
              <a:solidFill>
                <a:srgbClr val="76717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800" b="1" dirty="0">
                <a:solidFill>
                  <a:srgbClr val="767171"/>
                </a:solidFill>
                <a:latin typeface="微软雅黑" panose="020B0503020204020204" charset="-122"/>
                <a:ea typeface="微软雅黑" panose="020B0503020204020204" charset="-122"/>
              </a:rPr>
              <a:t>全省民政人才调研</a:t>
            </a:r>
            <a:endParaRPr lang="zh-CN" altLang="en-US" sz="1800" b="1" dirty="0">
              <a:solidFill>
                <a:srgbClr val="76717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800" b="1" dirty="0">
                <a:solidFill>
                  <a:srgbClr val="767171"/>
                </a:solidFill>
                <a:latin typeface="微软雅黑" panose="020B0503020204020204" charset="-122"/>
                <a:ea typeface="微软雅黑" panose="020B0503020204020204" charset="-122"/>
              </a:rPr>
              <a:t>乡镇社工站</a:t>
            </a:r>
            <a:r>
              <a:rPr lang="en-US" altLang="zh-CN" sz="1800" b="1" dirty="0">
                <a:solidFill>
                  <a:srgbClr val="76717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>
              <a:solidFill>
                <a:srgbClr val="76717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01310" y="3973195"/>
            <a:ext cx="4492625" cy="3322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285750" indent="-285750">
              <a:lnSpc>
                <a:spcPct val="150000"/>
              </a:lnSpc>
              <a:buSzTx/>
              <a:buChar char="•"/>
            </a:pPr>
            <a:r>
              <a:rPr lang="zh-CN" altLang="en-US" sz="20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103</a:t>
            </a:r>
            <a:r>
              <a:rPr lang="zh-CN" altLang="en-US" sz="2000" b="1" dirty="0">
                <a:solidFill>
                  <a:srgbClr val="767171"/>
                </a:solidFill>
                <a:latin typeface="微软雅黑" panose="020B0503020204020204" charset="-122"/>
                <a:ea typeface="微软雅黑" panose="020B0503020204020204" charset="-122"/>
              </a:rPr>
              <a:t>个县市区实现方案、经费、采购、场地、人员五个到位</a:t>
            </a:r>
            <a:endParaRPr lang="zh-CN" altLang="en-US" sz="2000" b="1" dirty="0">
              <a:solidFill>
                <a:srgbClr val="76717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SzTx/>
              <a:buChar char="•"/>
            </a:pPr>
            <a:r>
              <a:rPr lang="zh-CN" altLang="en-US" sz="20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112</a:t>
            </a:r>
            <a:r>
              <a:rPr lang="zh-CN" altLang="en-US" sz="2000" b="1" dirty="0">
                <a:solidFill>
                  <a:srgbClr val="767171"/>
                </a:solidFill>
                <a:latin typeface="微软雅黑" panose="020B0503020204020204" charset="-122"/>
                <a:ea typeface="微软雅黑" panose="020B0503020204020204" charset="-122"/>
              </a:rPr>
              <a:t>家社会组织（社工机构）承接各地社工站项目</a:t>
            </a:r>
            <a:endParaRPr lang="zh-CN" altLang="en-US" sz="2000" b="1" dirty="0">
              <a:solidFill>
                <a:srgbClr val="76717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SzTx/>
              <a:buChar char="•"/>
            </a:pPr>
            <a:r>
              <a:rPr lang="zh-CN" altLang="en-US" sz="20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2964</a:t>
            </a:r>
            <a:r>
              <a:rPr lang="zh-CN" altLang="en-US" sz="2000" b="1" dirty="0">
                <a:solidFill>
                  <a:srgbClr val="767171"/>
                </a:solidFill>
                <a:latin typeface="微软雅黑" panose="020B0503020204020204" charset="-122"/>
                <a:ea typeface="微软雅黑" panose="020B0503020204020204" charset="-122"/>
              </a:rPr>
              <a:t>名社工到</a:t>
            </a:r>
            <a:r>
              <a:rPr lang="zh-CN" altLang="en-US" sz="20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1620</a:t>
            </a:r>
            <a:r>
              <a:rPr lang="zh-CN" altLang="en-US" sz="2000" b="1" dirty="0">
                <a:solidFill>
                  <a:srgbClr val="767171"/>
                </a:solidFill>
                <a:latin typeface="微软雅黑" panose="020B0503020204020204" charset="-122"/>
                <a:ea typeface="微软雅黑" panose="020B0503020204020204" charset="-122"/>
              </a:rPr>
              <a:t>个乡镇（街道）设立和运营服务平台</a:t>
            </a:r>
            <a:endParaRPr lang="zh-CN" altLang="en-US" sz="2000" b="1" dirty="0">
              <a:solidFill>
                <a:srgbClr val="76717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SzTx/>
              <a:buChar char="•"/>
            </a:pPr>
            <a:endParaRPr lang="zh-CN" altLang="en-US" sz="2000" b="1" dirty="0">
              <a:solidFill>
                <a:srgbClr val="76717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88983" y="165418"/>
            <a:ext cx="4065587" cy="28613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767171"/>
                </a:solidFill>
                <a:latin typeface="微软雅黑" panose="020B0503020204020204" charset="-122"/>
                <a:ea typeface="微软雅黑" panose="020B0503020204020204" charset="-122"/>
              </a:rPr>
              <a:t>出台</a:t>
            </a:r>
            <a:r>
              <a:rPr lang="en-US" altLang="zh-CN" sz="2000" b="1" dirty="0">
                <a:solidFill>
                  <a:srgbClr val="767171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2000" b="1" dirty="0">
                <a:solidFill>
                  <a:srgbClr val="76717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2000" b="1" dirty="0">
                <a:solidFill>
                  <a:srgbClr val="767171"/>
                </a:solidFill>
                <a:latin typeface="微软雅黑" panose="020B0503020204020204" charset="-122"/>
                <a:ea typeface="微软雅黑" panose="020B0503020204020204" charset="-122"/>
              </a:rPr>
              <a:t>16</a:t>
            </a:r>
            <a:r>
              <a:rPr lang="zh-CN" altLang="en-US" sz="2000" b="1" dirty="0">
                <a:solidFill>
                  <a:srgbClr val="767171"/>
                </a:solidFill>
                <a:latin typeface="微软雅黑" panose="020B0503020204020204" charset="-122"/>
                <a:ea typeface="微软雅黑" panose="020B0503020204020204" charset="-122"/>
              </a:rPr>
              <a:t>号文件</a:t>
            </a:r>
            <a:endParaRPr lang="zh-CN" altLang="en-US" sz="2000" b="1" dirty="0">
              <a:solidFill>
                <a:srgbClr val="76717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767171"/>
                </a:solidFill>
                <a:latin typeface="微软雅黑" panose="020B0503020204020204" charset="-122"/>
                <a:ea typeface="微软雅黑" panose="020B0503020204020204" charset="-122"/>
              </a:rPr>
              <a:t>召开视频动员会、片区调度会</a:t>
            </a:r>
            <a:r>
              <a:rPr lang="en-US" altLang="zh-CN" sz="2000" b="1" dirty="0">
                <a:solidFill>
                  <a:srgbClr val="76717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b="1" dirty="0">
              <a:solidFill>
                <a:srgbClr val="76717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767171"/>
                </a:solidFill>
                <a:latin typeface="微软雅黑" panose="020B0503020204020204" charset="-122"/>
                <a:ea typeface="微软雅黑" panose="020B0503020204020204" charset="-122"/>
              </a:rPr>
              <a:t>举办市县局长座谈会和专题培训班、一线社工岗前培训班</a:t>
            </a:r>
            <a:endParaRPr lang="en-US" altLang="zh-CN" sz="2000" b="1" dirty="0">
              <a:solidFill>
                <a:srgbClr val="76717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767171"/>
                </a:solidFill>
                <a:latin typeface="微软雅黑" panose="020B0503020204020204" charset="-122"/>
                <a:ea typeface="微软雅黑" panose="020B0503020204020204" charset="-122"/>
              </a:rPr>
              <a:t>开发“三湘社工”微信公众号和线上培训、督导和评估系统</a:t>
            </a:r>
            <a:endParaRPr lang="en-US" altLang="zh-CN" sz="2000" b="1" dirty="0">
              <a:solidFill>
                <a:srgbClr val="76717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721725" y="2244725"/>
            <a:ext cx="2557463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800" b="1" dirty="0">
                <a:solidFill>
                  <a:srgbClr val="767171"/>
                </a:solidFill>
                <a:latin typeface="微软雅黑" panose="020B0503020204020204" charset="-122"/>
                <a:ea typeface="微软雅黑" panose="020B0503020204020204" charset="-122"/>
              </a:rPr>
              <a:t>进一步推进</a:t>
            </a:r>
            <a:endParaRPr lang="zh-CN" altLang="en-US" sz="1800" b="1" dirty="0">
              <a:solidFill>
                <a:srgbClr val="76717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800" b="1" dirty="0">
              <a:solidFill>
                <a:srgbClr val="76717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9" name="文本框 8"/>
          <p:cNvSpPr txBox="1"/>
          <p:nvPr/>
        </p:nvSpPr>
        <p:spPr>
          <a:xfrm>
            <a:off x="928688" y="584200"/>
            <a:ext cx="5949950" cy="29533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fontAlgn="auto"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2800" b="1" noProof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抓好方案制定，形成长效机制</a:t>
            </a:r>
            <a:endParaRPr lang="zh-CN" altLang="en-US" sz="2800" b="1" noProof="1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noProof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出台实施办法</a:t>
            </a:r>
            <a:endParaRPr lang="zh-CN" altLang="en-US" sz="2400" b="1" noProof="1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noProof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制定实施方案</a:t>
            </a:r>
            <a:endParaRPr lang="zh-CN" altLang="en-US" sz="2400" b="1" noProof="1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noProof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成立领导小组</a:t>
            </a:r>
            <a:endParaRPr lang="zh-CN" altLang="en-US" sz="2400" b="1" noProof="1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noProof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会议审核方案</a:t>
            </a:r>
            <a:endParaRPr lang="zh-CN" altLang="en-US" sz="2400" b="1" noProof="1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0085" y="3819208"/>
            <a:ext cx="5549900" cy="2768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>
                <a:solidFill>
                  <a:srgbClr val="767171"/>
                </a:solidFill>
                <a:latin typeface="微软雅黑" panose="020B0503020204020204" charset="-122"/>
                <a:ea typeface="微软雅黑" panose="020B0503020204020204" charset="-122"/>
              </a:rPr>
              <a:t>23个县市区，乡镇（街道）总数432个，设立社工站点452个，站点覆盖率</a:t>
            </a:r>
            <a:r>
              <a:rPr lang="en-US" altLang="zh-CN" sz="28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100%。</a:t>
            </a:r>
            <a:r>
              <a:rPr lang="en-US" altLang="zh-CN" sz="2000" b="1" dirty="0">
                <a:solidFill>
                  <a:srgbClr val="767171"/>
                </a:solidFill>
                <a:latin typeface="微软雅黑" panose="020B0503020204020204" charset="-122"/>
                <a:ea typeface="微软雅黑" panose="020B0503020204020204" charset="-122"/>
              </a:rPr>
              <a:t>其中20个县市区设立了总站，占</a:t>
            </a:r>
            <a:r>
              <a:rPr lang="en-US" altLang="zh-CN" sz="2800" b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87%</a:t>
            </a:r>
            <a:r>
              <a:rPr lang="en-US" altLang="zh-CN" sz="2000" b="1" dirty="0">
                <a:solidFill>
                  <a:srgbClr val="767171"/>
                </a:solidFill>
                <a:latin typeface="微软雅黑" panose="020B0503020204020204" charset="-122"/>
                <a:ea typeface="微软雅黑" panose="020B0503020204020204" charset="-122"/>
              </a:rPr>
              <a:t>； 益阳沅江、安化和永州江华3个县（市）未设立总站，占13% </a:t>
            </a:r>
            <a:endParaRPr lang="en-US" altLang="zh-CN" sz="2000" b="1" dirty="0">
              <a:solidFill>
                <a:srgbClr val="76717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1269" name="表格 11268"/>
          <p:cNvGraphicFramePr/>
          <p:nvPr/>
        </p:nvGraphicFramePr>
        <p:xfrm>
          <a:off x="6559550" y="355600"/>
          <a:ext cx="4873625" cy="6147752"/>
        </p:xfrm>
        <a:graphic>
          <a:graphicData uri="http://schemas.openxmlformats.org/drawingml/2006/table">
            <a:tbl>
              <a:tblPr/>
              <a:tblGrid>
                <a:gridCol w="401638"/>
                <a:gridCol w="1011237"/>
                <a:gridCol w="536575"/>
                <a:gridCol w="612775"/>
                <a:gridCol w="1009650"/>
                <a:gridCol w="682625"/>
                <a:gridCol w="619125"/>
              </a:tblGrid>
              <a:tr h="375285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序号</a:t>
                      </a:r>
                      <a:endParaRPr lang="en-US" altLang="zh-CN" sz="1200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县（市、区）</a:t>
                      </a:r>
                      <a:endParaRPr lang="en-US" altLang="zh-CN" sz="1200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站点数</a:t>
                      </a:r>
                      <a:endParaRPr lang="en-US" altLang="zh-CN" sz="1200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乡镇数</a:t>
                      </a:r>
                      <a:endParaRPr lang="en-US" altLang="zh-CN" sz="1200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是否设立总站</a:t>
                      </a:r>
                      <a:endParaRPr lang="en-US" altLang="zh-CN" sz="1200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社工人数</a:t>
                      </a:r>
                      <a:endParaRPr lang="en-US" altLang="zh-CN" sz="1200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站点平均人数</a:t>
                      </a:r>
                      <a:endParaRPr lang="en-US" altLang="zh-CN" sz="1200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>
                        <a:alpha val="100000"/>
                      </a:srgbClr>
                    </a:solidFill>
                  </a:tcPr>
                </a:tc>
              </a:tr>
              <a:tr h="24130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岳阳湘阴县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17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16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是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32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1.9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益阳沅江市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14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14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否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14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1.0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3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常德石门县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27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26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是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35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1.3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2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4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张家界慈利县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26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25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是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56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2.1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5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湘西永顺县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31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30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是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45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1.5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03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6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长沙宁乡市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30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29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是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62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2.1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2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7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益阳安化县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18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18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否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24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1.3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8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怀化溆浦县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26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25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是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38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1.5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9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怀化鹤城区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12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11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是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14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1.2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10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湘西泸溪县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12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11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是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25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2.1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11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衡阳衡山县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13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12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是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48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3.7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2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12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衡阳衡南县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24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23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是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42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1.8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13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永州宁远县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21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是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36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1.7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14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永州江华县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16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16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否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24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1.5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15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郴州汝城县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15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14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是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26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1.9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2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16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株洲醴陵市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25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24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是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48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2.0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17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湘潭湘潭县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18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17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是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50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2.8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18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娄底涟源市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21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是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42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2.0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2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19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邵阳双清区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12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11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是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13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1.1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邵阳绥宁县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18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17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是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24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1.3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21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娄底新化县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32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31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是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62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1.9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22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娄底冷水江市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11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10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是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30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2.7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2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23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湘潭雨花区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13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12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是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17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1.4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平均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452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432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807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1.78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-79375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9" name="文本框 8"/>
          <p:cNvSpPr txBox="1"/>
          <p:nvPr/>
        </p:nvSpPr>
        <p:spPr>
          <a:xfrm>
            <a:off x="928688" y="584200"/>
            <a:ext cx="5211763" cy="5769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fontAlgn="auto"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2400" b="1" noProof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抓好资金投入，落实了工作任务</a:t>
            </a:r>
            <a:endParaRPr lang="zh-CN" altLang="en-US" sz="2400" b="1" noProof="1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  <a:buFont typeface="Wingdings" panose="05000000000000000000" pitchFamily="2" charset="2"/>
            </a:pPr>
            <a:endParaRPr lang="zh-CN" altLang="en-US" sz="2400" b="1" noProof="1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200" b="1" noProof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23个区县2018-2019年度在社工站项目上总投入4262.6万元，平均每个县</a:t>
            </a:r>
            <a:r>
              <a:rPr lang="en-US" altLang="zh-CN" sz="2200" b="1" noProof="1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185.33</a:t>
            </a:r>
            <a:r>
              <a:rPr lang="zh-CN" altLang="en-US" sz="2200" b="1" noProof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万元。</a:t>
            </a:r>
            <a:endParaRPr lang="zh-CN" altLang="en-US" sz="2200" b="1" noProof="1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200" b="1" noProof="1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资金来源包括本级社会救助专项经费的2%、2017和2018年度省本级下拨的福彩公益金、长沙和湘潭两个市下拨的本级福彩公益金（长沙每个站补助4万元，湘潭每个站1-3万元总站10-20万元）。</a:t>
            </a:r>
            <a:endParaRPr lang="zh-CN" altLang="en-US" sz="2200" b="1" noProof="1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aphicFrame>
        <p:nvGraphicFramePr>
          <p:cNvPr id="12292" name="表格 12291"/>
          <p:cNvGraphicFramePr/>
          <p:nvPr/>
        </p:nvGraphicFramePr>
        <p:xfrm>
          <a:off x="6470650" y="307975"/>
          <a:ext cx="5181600" cy="6242050"/>
        </p:xfrm>
        <a:graphic>
          <a:graphicData uri="http://schemas.openxmlformats.org/drawingml/2006/table">
            <a:tbl>
              <a:tblPr/>
              <a:tblGrid>
                <a:gridCol w="503238"/>
                <a:gridCol w="1022350"/>
                <a:gridCol w="968375"/>
                <a:gridCol w="1081087"/>
                <a:gridCol w="1031875"/>
                <a:gridCol w="574675"/>
              </a:tblGrid>
              <a:tr h="306388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序号</a:t>
                      </a:r>
                      <a:endParaRPr lang="en-US" altLang="zh-CN" sz="1200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县（市、区）</a:t>
                      </a:r>
                      <a:endParaRPr lang="en-US" altLang="zh-CN" sz="1200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合同签订</a:t>
                      </a:r>
                      <a:endParaRPr lang="en-US" altLang="zh-CN" sz="1200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合同金额</a:t>
                      </a:r>
                      <a:endParaRPr lang="en-US" altLang="zh-CN" sz="1200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救助资金的2%    </a:t>
                      </a:r>
                      <a:endParaRPr lang="en-US" altLang="zh-CN" sz="1200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差额</a:t>
                      </a:r>
                      <a:endParaRPr lang="en-US" altLang="zh-CN" sz="1200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>
                        <a:alpha val="100000"/>
                      </a:srgbClr>
                    </a:solidFill>
                  </a:tcPr>
                </a:tc>
              </a:tr>
              <a:tr h="24765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岳阳湘阴县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2018.12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168.6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239.3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70.7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2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益阳沅江市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2018.11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98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218.7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120.7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3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常德石门县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2019.1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168.6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143.5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-25.1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4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张家界慈利县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2018.4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220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192.5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-27.5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5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湘西永顺县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2019.1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121.5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300.6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179.1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6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长沙宁乡市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2019.2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 446.7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318.3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-128.4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7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益阳安化县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2019.1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240.7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303.4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62.7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8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怀化溆浦县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2018.8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190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247.1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57.1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9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怀化鹤城区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2019.3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79.3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134.2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54.9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10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湘西泸溪县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2018.11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132.5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152.9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20.4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2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11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衡阳衡山县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2018.11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206.1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102.2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-103.9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12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衡阳衡南县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2019.1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209.7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227.0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17.3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13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永州宁远县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2018.12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192.8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307.0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114.2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14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永州江华县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2018.12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140.0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113.2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-26.8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15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郴州汝城县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2018.12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160.3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107.2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-53.1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16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株洲醴陵市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2018.12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131.9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305.2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173.3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17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湘潭市湘潭县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2018.10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229.0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282.1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53.1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18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娄底涟源市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2018.10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225.2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254.4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29.2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19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邵阳双清区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2018.11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92.3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131.1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38.8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邵阳绥宁县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2018.11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93.3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143.2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49.9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21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娄底新化县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2019.01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363.7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302.5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-61.2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22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娄底冷水江市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2018.10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210.8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102.7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-108.1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2"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23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湘潭雨湖区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2018.10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141.6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158.5 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16.9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 gridSpan="3"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合计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4262.6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 dirty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等线" panose="02010600030101010101" charset="-122"/>
                          <a:sym typeface="Calibri" panose="020F0502020204030204" charset="0"/>
                        </a:rPr>
                        <a:t>4786.8</a:t>
                      </a:r>
                      <a:endParaRPr lang="en-US" altLang="zh-CN" sz="1200" b="1" dirty="0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228600" lvl="0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1pPr>
                      <a:lvl2pPr marL="0" lvl="1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2pPr>
                      <a:lvl3pPr marL="0" lvl="2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3pPr>
                      <a:lvl4pPr marL="0" lvl="3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4pPr>
                      <a:lvl5pPr marL="0" lvl="4" indent="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等线" panose="02010600030101010101" charset="-122"/>
                          <a:ea typeface="等线" panose="02010600030101010101" charset="-122"/>
                          <a:sym typeface="等线" panose="02010600030101010101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zh-CN" altLang="en-US" sz="1200" b="1">
                        <a:solidFill>
                          <a:srgbClr val="000000"/>
                        </a:solidFill>
                        <a:latin typeface="Calibri" panose="020F0502020204030204" charset="0"/>
                        <a:ea typeface="等线" panose="02010600030101010101" charset="-122"/>
                        <a:sym typeface="Calibri" panose="020F0502020204030204" charset="0"/>
                      </a:endParaRPr>
                    </a:p>
                  </a:txBody>
                  <a:tcPr marL="9525" marR="9525" marT="9525" marB="0" vert="horz" anchor="ctr">
                    <a:lnL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ags/tag10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q_h_i"/>
  <p:tag name="KSO_WM_UNIT_INDEX" val="1_1_6"/>
  <p:tag name="KSO_WM_UNIT_ID" val="diagram783_2*q_h_i*1_1_6"/>
  <p:tag name="KSO_WM_UNIT_LAYERLEVEL" val="1_1_1"/>
  <p:tag name="KSO_WM_BEAUTIFY_FLAG" val="#wm#"/>
  <p:tag name="KSO_WM_DIAGRAM_GROUP_CODE" val="q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3"/>
  <p:tag name="KSO_WM_UNIT_LINE_FILL_TYPE" val="2"/>
  <p:tag name="KSO_WM_UNIT_DIAGRAM_SCHEMECOLOR_ID" val="2"/>
</p:tagLst>
</file>

<file path=ppt/tags/tag11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q_h_i"/>
  <p:tag name="KSO_WM_UNIT_INDEX" val="1_1_1"/>
  <p:tag name="KSO_WM_UNIT_ID" val="diagram783_2*q_h_i*1_1_1"/>
  <p:tag name="KSO_WM_UNIT_LAYERLEVEL" val="1_1_1"/>
  <p:tag name="KSO_WM_BEAUTIFY_FLAG" val="#wm#"/>
  <p:tag name="KSO_WM_DIAGRAM_GROUP_CODE" val="q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3"/>
  <p:tag name="KSO_WM_UNIT_LINE_FILL_TYPE" val="2"/>
  <p:tag name="KSO_WM_UNIT_DIAGRAM_SCHEMECOLOR_ID" val="2"/>
</p:tagLst>
</file>

<file path=ppt/tags/tag12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q_h_i"/>
  <p:tag name="KSO_WM_UNIT_INDEX" val="1_1_2"/>
  <p:tag name="KSO_WM_UNIT_ID" val="diagram783_2*q_h_i*1_1_2"/>
  <p:tag name="KSO_WM_UNIT_LAYERLEVEL" val="1_1_1"/>
  <p:tag name="KSO_WM_BEAUTIFY_FLAG" val="#wm#"/>
  <p:tag name="KSO_WM_DIAGRAM_GROUP_CODE" val="q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3"/>
  <p:tag name="KSO_WM_UNIT_LINE_FILL_TYPE" val="2"/>
  <p:tag name="KSO_WM_UNIT_DIAGRAM_SCHEMECOLOR_ID" val="2"/>
</p:tagLst>
</file>

<file path=ppt/tags/tag13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q_h_i"/>
  <p:tag name="KSO_WM_UNIT_INDEX" val="1_3_1"/>
  <p:tag name="KSO_WM_UNIT_ID" val="diagram783_2*q_h_i*1_3_1"/>
  <p:tag name="KSO_WM_UNIT_LAYERLEVEL" val="1_1_1"/>
  <p:tag name="KSO_WM_BEAUTIFY_FLAG" val="#wm#"/>
  <p:tag name="KSO_WM_DIAGRAM_GROUP_CODE" val="q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3"/>
  <p:tag name="KSO_WM_UNIT_LINE_FILL_TYPE" val="2"/>
  <p:tag name="KSO_WM_UNIT_DIAGRAM_SCHEMECOLOR_ID" val="2"/>
</p:tagLst>
</file>

<file path=ppt/tags/tag14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q_h_i"/>
  <p:tag name="KSO_WM_UNIT_INDEX" val="1_3_2"/>
  <p:tag name="KSO_WM_UNIT_ID" val="diagram783_2*q_h_i*1_3_2"/>
  <p:tag name="KSO_WM_UNIT_LAYERLEVEL" val="1_1_1"/>
  <p:tag name="KSO_WM_BEAUTIFY_FLAG" val="#wm#"/>
  <p:tag name="KSO_WM_DIAGRAM_GROUP_CODE" val="q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3"/>
  <p:tag name="KSO_WM_UNIT_LINE_FILL_TYPE" val="2"/>
  <p:tag name="KSO_WM_UNIT_DIAGRAM_SCHEMECOLOR_ID" val="2"/>
</p:tagLst>
</file>

<file path=ppt/tags/tag15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q_h_i"/>
  <p:tag name="KSO_WM_UNIT_INDEX" val="1_2_2"/>
  <p:tag name="KSO_WM_UNIT_ID" val="diagram783_2*q_h_i*1_2_2"/>
  <p:tag name="KSO_WM_UNIT_LAYERLEVEL" val="1_1_1"/>
  <p:tag name="KSO_WM_BEAUTIFY_FLAG" val="#wm#"/>
  <p:tag name="KSO_WM_DIAGRAM_GROUP_CODE" val="q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3"/>
  <p:tag name="KSO_WM_UNIT_LINE_FILL_TYPE" val="2"/>
  <p:tag name="KSO_WM_UNIT_DIAGRAM_SCHEMECOLOR_ID" val="2"/>
</p:tagLst>
</file>

<file path=ppt/tags/tag16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q_h_i"/>
  <p:tag name="KSO_WM_UNIT_INDEX" val="1_2_3"/>
  <p:tag name="KSO_WM_UNIT_ID" val="diagram783_2*q_h_i*1_2_3"/>
  <p:tag name="KSO_WM_UNIT_LAYERLEVEL" val="1_1_1"/>
  <p:tag name="KSO_WM_BEAUTIFY_FLAG" val="#wm#"/>
  <p:tag name="KSO_WM_DIAGRAM_GROUP_CODE" val="q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3"/>
  <p:tag name="KSO_WM_UNIT_LINE_FILL_TYPE" val="2"/>
  <p:tag name="KSO_WM_UNIT_DIAGRAM_SCHEMECOLOR_ID" val="2"/>
</p:tagLst>
</file>

<file path=ppt/tags/tag17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q_h_f"/>
  <p:tag name="KSO_WM_UNIT_INDEX" val="1_1_1"/>
  <p:tag name="KSO_WM_UNIT_ID" val="diagram783_2*q_h_f*1_1_1"/>
  <p:tag name="KSO_WM_UNIT_LAYERLEVEL" val="1_1_1"/>
  <p:tag name="KSO_WM_UNIT_VALUE" val="21"/>
  <p:tag name="KSO_WM_UNIT_HIGHLIGHT" val="0"/>
  <p:tag name="KSO_WM_UNIT_COMPATIBLE" val="0"/>
  <p:tag name="KSO_WM_BEAUTIFY_FLAG" val="#wm#"/>
  <p:tag name="KSO_WM_DIAGRAM_GROUP_CODE" val="q1-1"/>
  <p:tag name="KSO_WM_UNIT_NOCLEAR" val="0"/>
  <p:tag name="KSO_WM_UNIT_DIAGRAM_ISNUMVISUAL" val="0"/>
  <p:tag name="KSO_WM_UNIT_DIAGRAM_ISREFERUNIT" val="0"/>
  <p:tag name="KSO_WM_UNIT_PRESET_TEXT" val="单击此处添加文本具体内容"/>
  <p:tag name="KSO_WM_UNIT_TEXT_FILL_FORE_SCHEMECOLOR_INDEX" val="13"/>
  <p:tag name="KSO_WM_UNIT_TEXT_FILL_TYPE" val="1"/>
  <p:tag name="KSO_WM_UNIT_DIAGRAM_SCHEMECOLOR_ID" val="2"/>
</p:tagLst>
</file>

<file path=ppt/tags/tag18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q_h_a"/>
  <p:tag name="KSO_WM_UNIT_INDEX" val="1_1_1"/>
  <p:tag name="KSO_WM_UNIT_ID" val="diagram783_2*q_h_a*1_1_1"/>
  <p:tag name="KSO_WM_UNIT_LAYERLEVEL" val="1_1_1"/>
  <p:tag name="KSO_WM_UNIT_VALUE" val="7"/>
  <p:tag name="KSO_WM_UNIT_HIGHLIGHT" val="0"/>
  <p:tag name="KSO_WM_UNIT_COMPATIBLE" val="0"/>
  <p:tag name="KSO_WM_BEAUTIFY_FLAG" val="#wm#"/>
  <p:tag name="KSO_WM_DIAGRAM_GROUP_CODE" val="q1-1"/>
  <p:tag name="KSO_WM_UNIT_PRESET_TEXT" val="添加标题"/>
  <p:tag name="KSO_WM_UNIT_ISCONTENTSTITLE" val="0"/>
  <p:tag name="KSO_WM_UNIT_NOCLEAR" val="0"/>
  <p:tag name="KSO_WM_UNIT_DIAGRAM_ISNUMVISUAL" val="0"/>
  <p:tag name="KSO_WM_UNIT_DIAGRAM_ISREFERUNIT" val="0"/>
  <p:tag name="KSO_WM_UNIT_TEXT_FILL_FORE_SCHEMECOLOR_INDEX" val="5"/>
  <p:tag name="KSO_WM_UNIT_TEXT_FILL_TYPE" val="1"/>
  <p:tag name="KSO_WM_UNIT_DIAGRAM_SCHEMECOLOR_ID" val="2"/>
</p:tagLst>
</file>

<file path=ppt/tags/tag19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q_h_a"/>
  <p:tag name="KSO_WM_UNIT_INDEX" val="1_3_1"/>
  <p:tag name="KSO_WM_UNIT_ID" val="diagram783_2*q_h_a*1_3_1"/>
  <p:tag name="KSO_WM_UNIT_LAYERLEVEL" val="1_1_1"/>
  <p:tag name="KSO_WM_UNIT_VALUE" val="7"/>
  <p:tag name="KSO_WM_UNIT_HIGHLIGHT" val="0"/>
  <p:tag name="KSO_WM_UNIT_COMPATIBLE" val="0"/>
  <p:tag name="KSO_WM_BEAUTIFY_FLAG" val="#wm#"/>
  <p:tag name="KSO_WM_DIAGRAM_GROUP_CODE" val="q1-1"/>
  <p:tag name="KSO_WM_UNIT_PRESET_TEXT" val="添加标题"/>
  <p:tag name="KSO_WM_UNIT_ISCONTENTSTITLE" val="0"/>
  <p:tag name="KSO_WM_UNIT_NOCLEAR" val="0"/>
  <p:tag name="KSO_WM_UNIT_DIAGRAM_ISNUMVISUAL" val="0"/>
  <p:tag name="KSO_WM_UNIT_DIAGRAM_ISREFERUNIT" val="0"/>
  <p:tag name="KSO_WM_UNIT_TEXT_FILL_FORE_SCHEMECOLOR_INDEX" val="6"/>
  <p:tag name="KSO_WM_UNIT_TEXT_FILL_TYPE" val="1"/>
  <p:tag name="KSO_WM_UNIT_DIAGRAM_SCHEMECOLOR_ID" val="2"/>
</p:tagLst>
</file>

<file path=ppt/tags/tag2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q_h_i"/>
  <p:tag name="KSO_WM_UNIT_INDEX" val="1_2_1"/>
  <p:tag name="KSO_WM_UNIT_ID" val="diagram783_2*q_h_i*1_2_1"/>
  <p:tag name="KSO_WM_UNIT_LAYERLEVEL" val="1_1_1"/>
  <p:tag name="KSO_WM_BEAUTIFY_FLAG" val="#wm#"/>
  <p:tag name="KSO_WM_DIAGRAM_GROUP_CODE" val="q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8"/>
  <p:tag name="KSO_WM_UNIT_FILL_TYPE" val="1"/>
  <p:tag name="KSO_WM_UNIT_TEXT_FILL_FORE_SCHEMECOLOR_INDEX" val="2"/>
  <p:tag name="KSO_WM_UNIT_TEXT_FILL_TYPE" val="1"/>
  <p:tag name="KSO_WM_UNIT_DIAGRAM_SCHEMECOLOR_ID" val="2"/>
</p:tagLst>
</file>

<file path=ppt/tags/tag20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q_h_a"/>
  <p:tag name="KSO_WM_UNIT_INDEX" val="1_2_1"/>
  <p:tag name="KSO_WM_UNIT_ID" val="diagram783_2*q_h_a*1_2_1"/>
  <p:tag name="KSO_WM_UNIT_LAYERLEVEL" val="1_1_1"/>
  <p:tag name="KSO_WM_UNIT_VALUE" val="7"/>
  <p:tag name="KSO_WM_UNIT_HIGHLIGHT" val="0"/>
  <p:tag name="KSO_WM_UNIT_COMPATIBLE" val="0"/>
  <p:tag name="KSO_WM_BEAUTIFY_FLAG" val="#wm#"/>
  <p:tag name="KSO_WM_DIAGRAM_GROUP_CODE" val="q1-1"/>
  <p:tag name="KSO_WM_UNIT_PRESET_TEXT" val="添加标题"/>
  <p:tag name="KSO_WM_UNIT_ISCONTENTSTITLE" val="0"/>
  <p:tag name="KSO_WM_UNIT_NOCLEAR" val="0"/>
  <p:tag name="KSO_WM_UNIT_DIAGRAM_ISNUMVISUAL" val="0"/>
  <p:tag name="KSO_WM_UNIT_DIAGRAM_ISREFERUNIT" val="0"/>
  <p:tag name="KSO_WM_UNIT_TEXT_FILL_FORE_SCHEMECOLOR_INDEX" val="8"/>
  <p:tag name="KSO_WM_UNIT_TEXT_FILL_TYPE" val="1"/>
  <p:tag name="KSO_WM_UNIT_DIAGRAM_SCHEMECOLOR_ID" val="2"/>
</p:tagLst>
</file>

<file path=ppt/tags/tag21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q_h_i"/>
  <p:tag name="KSO_WM_UNIT_INDEX" val="1_3_3"/>
  <p:tag name="KSO_WM_UNIT_ID" val="diagram783_2*q_h_i*1_3_3"/>
  <p:tag name="KSO_WM_UNIT_LAYERLEVEL" val="1_1_1"/>
  <p:tag name="KSO_WM_BEAUTIFY_FLAG" val="#wm#"/>
  <p:tag name="KSO_WM_DIAGRAM_GROUP_CODE" val="q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2"/>
  <p:tag name="KSO_WM_UNIT_TEXT_FILL_TYPE" val="1"/>
  <p:tag name="KSO_WM_UNIT_DIAGRAM_SCHEMECOLOR_ID" val="2"/>
</p:tagLst>
</file>

<file path=ppt/tags/tag22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q_h_i"/>
  <p:tag name="KSO_WM_UNIT_INDEX" val="1_1_3"/>
  <p:tag name="KSO_WM_UNIT_ID" val="diagram783_2*q_h_i*1_1_3"/>
  <p:tag name="KSO_WM_UNIT_LAYERLEVEL" val="1_1_1"/>
  <p:tag name="KSO_WM_BEAUTIFY_FLAG" val="#wm#"/>
  <p:tag name="KSO_WM_DIAGRAM_GROUP_CODE" val="q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2"/>
  <p:tag name="KSO_WM_UNIT_TEXT_FILL_TYPE" val="1"/>
  <p:tag name="KSO_WM_UNIT_DIAGRAM_SCHEMECOLOR_ID" val="2"/>
</p:tagLst>
</file>

<file path=ppt/tags/tag23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q_h_i"/>
  <p:tag name="KSO_WM_UNIT_INDEX" val="1_2_4"/>
  <p:tag name="KSO_WM_UNIT_ID" val="diagram783_2*q_h_i*1_2_4"/>
  <p:tag name="KSO_WM_UNIT_LAYERLEVEL" val="1_1_1"/>
  <p:tag name="KSO_WM_BEAUTIFY_FLAG" val="#wm#"/>
  <p:tag name="KSO_WM_DIAGRAM_GROUP_CODE" val="q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8"/>
  <p:tag name="KSO_WM_UNIT_FILL_TYPE" val="1"/>
  <p:tag name="KSO_WM_UNIT_TEXT_FILL_FORE_SCHEMECOLOR_INDEX" val="2"/>
  <p:tag name="KSO_WM_UNIT_TEXT_FILL_TYPE" val="1"/>
  <p:tag name="KSO_WM_UNIT_DIAGRAM_SCHEMECOLOR_ID" val="2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60"/>
  <p:tag name="KSO_WM_UNIT_TYPE" val="m_i"/>
  <p:tag name="KSO_WM_UNIT_INDEX" val="1_1"/>
  <p:tag name="KSO_WM_UNIT_ID" val="diagram760_3*m_i*1_1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60"/>
  <p:tag name="KSO_WM_UNIT_TYPE" val="m_i"/>
  <p:tag name="KSO_WM_UNIT_INDEX" val="1_2"/>
  <p:tag name="KSO_WM_UNIT_ID" val="diagram760_3*m_i*1_2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60"/>
  <p:tag name="KSO_WM_UNIT_TYPE" val="m_i"/>
  <p:tag name="KSO_WM_UNIT_INDEX" val="1_3"/>
  <p:tag name="KSO_WM_UNIT_ID" val="diagram760_3*m_i*1_3"/>
  <p:tag name="KSO_WM_UNIT_CLEAR" val="1"/>
  <p:tag name="KSO_WM_UNIT_LAYERLEVEL" val="1_1"/>
  <p:tag name="KSO_WM_DIAGRAM_GROUP_CODE" val="m1-1"/>
  <p:tag name="KSO_WM_UNIT_FILL_FORE_SCHEMECOLOR_INDEX" val="9"/>
  <p:tag name="KSO_WM_UNIT_FILL_TYPE" val="1"/>
  <p:tag name="KSO_WM_UNIT_TEXT_FILL_FORE_SCHEMECOLOR_INDEX" val="2"/>
  <p:tag name="KSO_WM_UNIT_TEXT_FILL_TYPE" val="1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60"/>
  <p:tag name="KSO_WM_UNIT_TYPE" val="m_i"/>
  <p:tag name="KSO_WM_UNIT_INDEX" val="1_4"/>
  <p:tag name="KSO_WM_UNIT_ID" val="diagram760_3*m_i*1_4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60"/>
  <p:tag name="KSO_WM_UNIT_TYPE" val="m_h_f"/>
  <p:tag name="KSO_WM_UNIT_INDEX" val="1_1_1"/>
  <p:tag name="KSO_WM_UNIT_ID" val="diagram760_3*m_h_f*1_1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4"/>
  <p:tag name="KSO_WM_UNIT_PRESET_TEXT_LEN" val="50"/>
  <p:tag name="KSO_WM_DIAGRAM_GROUP_CODE" val="m1-1"/>
  <p:tag name="KSO_WM_UNIT_TEXT_FILL_FORE_SCHEMECOLOR_INDEX" val="13"/>
  <p:tag name="KSO_WM_UNIT_TEXT_FILL_TYPE" val="1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60"/>
  <p:tag name="KSO_WM_UNIT_TYPE" val="m_h_a"/>
  <p:tag name="KSO_WM_UNIT_INDEX" val="1_1_1"/>
  <p:tag name="KSO_WM_UNIT_ID" val="diagram760_3*m_h_a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UNIT_PRESET_TEXT_LEN" val="12"/>
  <p:tag name="KSO_WM_DIAGRAM_GROUP_CODE" val="m1-1"/>
  <p:tag name="KSO_WM_UNIT_TEXT_FILL_FORE_SCHEMECOLOR_INDEX" val="5"/>
  <p:tag name="KSO_WM_UNIT_TEXT_FILL_TYPE" val="1"/>
</p:tagLst>
</file>

<file path=ppt/tags/tag3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q_h_x"/>
  <p:tag name="KSO_WM_UNIT_INDEX" val="1_2_1"/>
  <p:tag name="KSO_WM_UNIT_ID" val="diagram783_2*q_h_x*1_2_1"/>
  <p:tag name="KSO_WM_UNIT_LAYERLEVEL" val="1_1_1"/>
  <p:tag name="KSO_WM_BEAUTIFY_FLAG" val="#wm#"/>
  <p:tag name="KSO_WM_DIAGRAM_GROUP_CODE" val="q1-1"/>
  <p:tag name="KSO_WM_UNIT_HIGHLIGHT" val="0"/>
  <p:tag name="KSO_WM_UNIT_COMPATIBLE" val="0"/>
  <p:tag name="KSO_WM_UNIT_DIAGRAM_ISNUMVISUAL" val="0"/>
  <p:tag name="KSO_WM_UNIT_DIAGRAM_ISREFERUNIT" val="0"/>
  <p:tag name="KSO_WM_UNIT_VALUE" val="152*117"/>
  <p:tag name="KSO_WM_UNIT_FILL_FORE_SCHEMECOLOR_INDEX" val="14"/>
  <p:tag name="KSO_WM_UNIT_FILL_TYPE" val="1"/>
  <p:tag name="KSO_WM_UNIT_DIAGRAM_SCHEMECOLOR_ID" val="2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60"/>
  <p:tag name="KSO_WM_UNIT_TYPE" val="m_h_f"/>
  <p:tag name="KSO_WM_UNIT_INDEX" val="1_3_1"/>
  <p:tag name="KSO_WM_UNIT_ID" val="diagram760_3*m_h_f*1_3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4"/>
  <p:tag name="KSO_WM_UNIT_PRESET_TEXT_LEN" val="50"/>
  <p:tag name="KSO_WM_DIAGRAM_GROUP_CODE" val="m1-1"/>
  <p:tag name="KSO_WM_UNIT_TEXT_FILL_FORE_SCHEMECOLOR_INDEX" val="13"/>
  <p:tag name="KSO_WM_UNIT_TEXT_FILL_TYPE" val="1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60"/>
  <p:tag name="KSO_WM_UNIT_TYPE" val="m_h_a"/>
  <p:tag name="KSO_WM_UNIT_INDEX" val="1_3_1"/>
  <p:tag name="KSO_WM_UNIT_ID" val="diagram760_3*m_h_a*1_3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UNIT_PRESET_TEXT_LEN" val="12"/>
  <p:tag name="KSO_WM_DIAGRAM_GROUP_CODE" val="m1-1"/>
  <p:tag name="KSO_WM_UNIT_TEXT_FILL_FORE_SCHEMECOLOR_INDEX" val="9"/>
  <p:tag name="KSO_WM_UNIT_TEXT_FILL_TYPE" val="1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60"/>
  <p:tag name="KSO_WM_UNIT_TYPE" val="m_h_f"/>
  <p:tag name="KSO_WM_UNIT_INDEX" val="1_4_1"/>
  <p:tag name="KSO_WM_UNIT_ID" val="diagram760_3*m_h_f*1_4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4"/>
  <p:tag name="KSO_WM_UNIT_PRESET_TEXT_LEN" val="50"/>
  <p:tag name="KSO_WM_DIAGRAM_GROUP_CODE" val="m1-1"/>
  <p:tag name="KSO_WM_UNIT_TEXT_FILL_FORE_SCHEMECOLOR_INDEX" val="13"/>
  <p:tag name="KSO_WM_UNIT_TEXT_FILL_TYPE" val="1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60"/>
  <p:tag name="KSO_WM_UNIT_TYPE" val="m_h_a"/>
  <p:tag name="KSO_WM_UNIT_INDEX" val="1_4_1"/>
  <p:tag name="KSO_WM_UNIT_ID" val="diagram760_3*m_h_a*1_4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UNIT_PRESET_TEXT_LEN" val="12"/>
  <p:tag name="KSO_WM_DIAGRAM_GROUP_CODE" val="m1-1"/>
  <p:tag name="KSO_WM_UNIT_TEXT_FILL_FORE_SCHEMECOLOR_INDEX" val="7"/>
  <p:tag name="KSO_WM_UNIT_TEXT_FILL_TYPE" val="1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60"/>
  <p:tag name="KSO_WM_UNIT_TYPE" val="m_h_f"/>
  <p:tag name="KSO_WM_UNIT_INDEX" val="1_2_1"/>
  <p:tag name="KSO_WM_UNIT_ID" val="diagram760_3*m_h_f*1_2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4"/>
  <p:tag name="KSO_WM_UNIT_PRESET_TEXT_LEN" val="50"/>
  <p:tag name="KSO_WM_DIAGRAM_GROUP_CODE" val="m1-1"/>
  <p:tag name="KSO_WM_UNIT_TEXT_FILL_FORE_SCHEMECOLOR_INDEX" val="13"/>
  <p:tag name="KSO_WM_UNIT_TEXT_FILL_TYPE" val="1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60"/>
  <p:tag name="KSO_WM_UNIT_TYPE" val="m_h_a"/>
  <p:tag name="KSO_WM_UNIT_INDEX" val="1_2_1"/>
  <p:tag name="KSO_WM_UNIT_ID" val="diagram760_3*m_h_a*1_2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UNIT_PRESET_TEXT_LEN" val="12"/>
  <p:tag name="KSO_WM_DIAGRAM_GROUP_CODE" val="m1-1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60"/>
  <p:tag name="KSO_WM_UNIT_TYPE" val="m_i"/>
  <p:tag name="KSO_WM_UNIT_INDEX" val="1_5"/>
  <p:tag name="KSO_WM_UNIT_ID" val="diagram760_3*m_i*1_5"/>
  <p:tag name="KSO_WM_UNIT_CLEAR" val="1"/>
  <p:tag name="KSO_WM_UNIT_LAYERLEVEL" val="1_1"/>
  <p:tag name="KSO_WM_DIAGRAM_GROUP_CODE" val="m1-1"/>
  <p:tag name="KSO_WM_UNIT_LINE_FORE_SCHEMECOLOR_INDEX" val="5"/>
  <p:tag name="KSO_WM_UNIT_LINE_FILL_TYPE" val="2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60"/>
  <p:tag name="KSO_WM_UNIT_TYPE" val="m_i"/>
  <p:tag name="KSO_WM_UNIT_INDEX" val="1_6"/>
  <p:tag name="KSO_WM_UNIT_ID" val="diagram760_3*m_i*1_6"/>
  <p:tag name="KSO_WM_UNIT_CLEAR" val="1"/>
  <p:tag name="KSO_WM_UNIT_LAYERLEVEL" val="1_1"/>
  <p:tag name="KSO_WM_DIAGRAM_GROUP_CODE" val="m1-1"/>
  <p:tag name="KSO_WM_UNIT_LINE_FORE_SCHEMECOLOR_INDEX" val="9"/>
  <p:tag name="KSO_WM_UNIT_LINE_FILL_TYPE" val="2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60"/>
  <p:tag name="KSO_WM_UNIT_TYPE" val="m_i"/>
  <p:tag name="KSO_WM_UNIT_INDEX" val="1_7"/>
  <p:tag name="KSO_WM_UNIT_ID" val="diagram760_3*m_i*1_7"/>
  <p:tag name="KSO_WM_UNIT_CLEAR" val="1"/>
  <p:tag name="KSO_WM_UNIT_LAYERLEVEL" val="1_1"/>
  <p:tag name="KSO_WM_DIAGRAM_GROUP_CODE" val="m1-1"/>
  <p:tag name="KSO_WM_UNIT_LINE_FORE_SCHEMECOLOR_INDEX" val="6"/>
  <p:tag name="KSO_WM_UNIT_LINE_FILL_TYPE" val="2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60"/>
  <p:tag name="KSO_WM_UNIT_TYPE" val="m_i"/>
  <p:tag name="KSO_WM_UNIT_INDEX" val="1_8"/>
  <p:tag name="KSO_WM_UNIT_ID" val="diagram760_3*m_i*1_8"/>
  <p:tag name="KSO_WM_UNIT_CLEAR" val="1"/>
  <p:tag name="KSO_WM_UNIT_LAYERLEVEL" val="1_1"/>
  <p:tag name="KSO_WM_DIAGRAM_GROUP_CODE" val="m1-1"/>
  <p:tag name="KSO_WM_UNIT_LINE_FORE_SCHEMECOLOR_INDEX" val="7"/>
  <p:tag name="KSO_WM_UNIT_LINE_FILL_TYPE" val="2"/>
</p:tagLst>
</file>

<file path=ppt/tags/tag4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q_h_i"/>
  <p:tag name="KSO_WM_UNIT_INDEX" val="1_3_4"/>
  <p:tag name="KSO_WM_UNIT_ID" val="diagram783_2*q_h_i*1_3_4"/>
  <p:tag name="KSO_WM_UNIT_LAYERLEVEL" val="1_1_1"/>
  <p:tag name="KSO_WM_BEAUTIFY_FLAG" val="#wm#"/>
  <p:tag name="KSO_WM_DIAGRAM_GROUP_CODE" val="q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2"/>
  <p:tag name="KSO_WM_UNIT_TEXT_FILL_TYPE" val="1"/>
  <p:tag name="KSO_WM_UNIT_DIAGRAM_SCHEMECOLOR_ID" val="2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50"/>
  <p:tag name="KSO_WM_UNIT_TYPE" val="m_i"/>
  <p:tag name="KSO_WM_UNIT_INDEX" val="1_1"/>
  <p:tag name="KSO_WM_UNIT_ID" val="diagram160150_4*m_i*1_1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13"/>
  <p:tag name="KSO_WM_UNIT_TEXT_FILL_TYPE" val="1"/>
  <p:tag name="KSO_WM_UNIT_DIAGRAM_SCHEMECOLOR_ID" val="2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50"/>
  <p:tag name="KSO_WM_UNIT_TYPE" val="m_i"/>
  <p:tag name="KSO_WM_UNIT_INDEX" val="1_2"/>
  <p:tag name="KSO_WM_UNIT_ID" val="diagram160150_4*m_i*1_2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13"/>
  <p:tag name="KSO_WM_UNIT_TEXT_FILL_TYPE" val="1"/>
  <p:tag name="KSO_WM_UNIT_DIAGRAM_SCHEMECOLOR_ID" val="2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150_4*i*2"/>
  <p:tag name="KSO_WM_TEMPLATE_CATEGORY" val="diagram"/>
  <p:tag name="KSO_WM_TEMPLATE_INDEX" val="160150"/>
  <p:tag name="KSO_WM_UNIT_INDEX" val="2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50"/>
  <p:tag name="KSO_WM_UNIT_TYPE" val="m_i"/>
  <p:tag name="KSO_WM_UNIT_INDEX" val="1_3"/>
  <p:tag name="KSO_WM_UNIT_ID" val="diagram160150_4*m_i*1_3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3"/>
  <p:tag name="KSO_WM_UNIT_TEXT_FILL_TYPE" val="1"/>
  <p:tag name="KSO_WM_UNIT_DIAGRAM_SCHEMECOLOR_ID" val="2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50"/>
  <p:tag name="KSO_WM_UNIT_TYPE" val="m_h_a"/>
  <p:tag name="KSO_WM_UNIT_INDEX" val="1_1_1"/>
  <p:tag name="KSO_WM_UNIT_ID" val="diagram160150_4*m_h_a*1_1_1"/>
  <p:tag name="KSO_WM_UNIT_CLEAR" val="1"/>
  <p:tag name="KSO_WM_UNIT_LAYERLEVEL" val="1_1_1"/>
  <p:tag name="KSO_WM_UNIT_VALUE" val="12"/>
  <p:tag name="KSO_WM_UNIT_HIGHLIGHT" val="0"/>
  <p:tag name="KSO_WM_UNIT_COMPATIBLE" val="0"/>
  <p:tag name="KSO_WM_DIAGRAM_GROUP_CODE" val="m1-1"/>
  <p:tag name="KSO_WM_UNIT_PRESET_TEXT" val="LOREM"/>
  <p:tag name="KSO_WM_UNIT_TEXT_FILL_FORE_SCHEMECOLOR_INDEX" val="5"/>
  <p:tag name="KSO_WM_UNIT_TEXT_FILL_TYPE" val="1"/>
  <p:tag name="KSO_WM_UNIT_DIAGRAM_SCHEMECOLOR_ID" val="2"/>
</p:tagLst>
</file>

<file path=ppt/tags/tag4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50"/>
  <p:tag name="KSO_WM_UNIT_TYPE" val="m_i"/>
  <p:tag name="KSO_WM_UNIT_INDEX" val="1_2"/>
  <p:tag name="KSO_WM_UNIT_ID" val="diagram160150_4*m_i*1_2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13"/>
  <p:tag name="KSO_WM_UNIT_TEXT_FILL_TYPE" val="1"/>
  <p:tag name="KSO_WM_UNIT_DIAGRAM_SCHEMECOLOR_ID" val="2"/>
</p:tagLst>
</file>

<file path=ppt/tags/tag4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150_4*i*7"/>
  <p:tag name="KSO_WM_TEMPLATE_CATEGORY" val="diagram"/>
  <p:tag name="KSO_WM_TEMPLATE_INDEX" val="160150"/>
  <p:tag name="KSO_WM_UNIT_INDEX" val="7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50"/>
  <p:tag name="KSO_WM_UNIT_TYPE" val="m_i"/>
  <p:tag name="KSO_WM_UNIT_INDEX" val="1_4"/>
  <p:tag name="KSO_WM_UNIT_ID" val="diagram160150_4*m_i*1_4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13"/>
  <p:tag name="KSO_WM_UNIT_TEXT_FILL_TYPE" val="1"/>
  <p:tag name="KSO_WM_UNIT_DIAGRAM_SCHEMECOLOR_ID" val="2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50"/>
  <p:tag name="KSO_WM_UNIT_TYPE" val="m_h_a"/>
  <p:tag name="KSO_WM_UNIT_INDEX" val="1_2_1"/>
  <p:tag name="KSO_WM_UNIT_ID" val="diagram160150_4*m_h_a*1_2_1"/>
  <p:tag name="KSO_WM_UNIT_CLEAR" val="1"/>
  <p:tag name="KSO_WM_UNIT_LAYERLEVEL" val="1_1_1"/>
  <p:tag name="KSO_WM_UNIT_VALUE" val="12"/>
  <p:tag name="KSO_WM_UNIT_HIGHLIGHT" val="0"/>
  <p:tag name="KSO_WM_UNIT_COMPATIBLE" val="0"/>
  <p:tag name="KSO_WM_DIAGRAM_GROUP_CODE" val="m1-1"/>
  <p:tag name="KSO_WM_UNIT_PRESET_TEXT" val="LOREM"/>
  <p:tag name="KSO_WM_UNIT_TEXT_FILL_FORE_SCHEMECOLOR_INDEX" val="6"/>
  <p:tag name="KSO_WM_UNIT_TEXT_FILL_TYPE" val="1"/>
  <p:tag name="KSO_WM_UNIT_DIAGRAM_SCHEMECOLOR_ID" val="2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150_4*i*12"/>
  <p:tag name="KSO_WM_TEMPLATE_CATEGORY" val="diagram"/>
  <p:tag name="KSO_WM_TEMPLATE_INDEX" val="160150"/>
  <p:tag name="KSO_WM_UNIT_INDEX" val="12"/>
</p:tagLst>
</file>

<file path=ppt/tags/tag5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q_h_x"/>
  <p:tag name="KSO_WM_UNIT_INDEX" val="1_3_1"/>
  <p:tag name="KSO_WM_UNIT_ID" val="diagram783_2*q_h_x*1_3_1"/>
  <p:tag name="KSO_WM_UNIT_LAYERLEVEL" val="1_1_1"/>
  <p:tag name="KSO_WM_BEAUTIFY_FLAG" val="#wm#"/>
  <p:tag name="KSO_WM_DIAGRAM_GROUP_CODE" val="q1-1"/>
  <p:tag name="KSO_WM_UNIT_HIGHLIGHT" val="0"/>
  <p:tag name="KSO_WM_UNIT_COMPATIBLE" val="0"/>
  <p:tag name="KSO_WM_UNIT_DIAGRAM_ISNUMVISUAL" val="0"/>
  <p:tag name="KSO_WM_UNIT_DIAGRAM_ISREFERUNIT" val="0"/>
  <p:tag name="KSO_WM_UNIT_VALUE" val="167*102"/>
  <p:tag name="KSO_WM_UNIT_FILL_FORE_SCHEMECOLOR_INDEX" val="14"/>
  <p:tag name="KSO_WM_UNIT_FILL_TYPE" val="1"/>
  <p:tag name="KSO_WM_UNIT_DIAGRAM_SCHEMECOLOR_ID" val="2"/>
</p:tagLst>
</file>

<file path=ppt/tags/tag5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50"/>
  <p:tag name="KSO_WM_UNIT_TYPE" val="m_i"/>
  <p:tag name="KSO_WM_UNIT_INDEX" val="1_5"/>
  <p:tag name="KSO_WM_UNIT_ID" val="diagram160150_4*m_i*1_5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13"/>
  <p:tag name="KSO_WM_UNIT_TEXT_FILL_TYPE" val="1"/>
  <p:tag name="KSO_WM_UNIT_DIAGRAM_SCHEMECOLOR_ID" val="2"/>
</p:tagLst>
</file>

<file path=ppt/tags/tag5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150"/>
  <p:tag name="KSO_WM_UNIT_TYPE" val="m_h_a"/>
  <p:tag name="KSO_WM_UNIT_INDEX" val="1_3_1"/>
  <p:tag name="KSO_WM_UNIT_ID" val="diagram160150_4*m_h_a*1_3_1"/>
  <p:tag name="KSO_WM_UNIT_CLEAR" val="1"/>
  <p:tag name="KSO_WM_UNIT_LAYERLEVEL" val="1_1_1"/>
  <p:tag name="KSO_WM_UNIT_VALUE" val="12"/>
  <p:tag name="KSO_WM_UNIT_HIGHLIGHT" val="0"/>
  <p:tag name="KSO_WM_UNIT_COMPATIBLE" val="0"/>
  <p:tag name="KSO_WM_DIAGRAM_GROUP_CODE" val="m1-1"/>
  <p:tag name="KSO_WM_UNIT_PRESET_TEXT" val="LOREM"/>
  <p:tag name="KSO_WM_UNIT_TEXT_FILL_FORE_SCHEMECOLOR_INDEX" val="7"/>
  <p:tag name="KSO_WM_UNIT_TEXT_FILL_TYPE" val="1"/>
  <p:tag name="KSO_WM_UNIT_DIAGRAM_SCHEMECOLOR_ID" val="2"/>
</p:tagLst>
</file>

<file path=ppt/tags/tag6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q_h_i"/>
  <p:tag name="KSO_WM_UNIT_INDEX" val="1_1_4"/>
  <p:tag name="KSO_WM_UNIT_ID" val="diagram783_2*q_h_i*1_1_4"/>
  <p:tag name="KSO_WM_UNIT_LAYERLEVEL" val="1_1_1"/>
  <p:tag name="KSO_WM_BEAUTIFY_FLAG" val="#wm#"/>
  <p:tag name="KSO_WM_DIAGRAM_GROUP_CODE" val="q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2"/>
  <p:tag name="KSO_WM_UNIT_TEXT_FILL_TYPE" val="1"/>
  <p:tag name="KSO_WM_UNIT_DIAGRAM_SCHEMECOLOR_ID" val="2"/>
</p:tagLst>
</file>

<file path=ppt/tags/tag7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q_h_x"/>
  <p:tag name="KSO_WM_UNIT_INDEX" val="1_1_1"/>
  <p:tag name="KSO_WM_UNIT_ID" val="diagram783_2*q_h_x*1_1_1"/>
  <p:tag name="KSO_WM_UNIT_LAYERLEVEL" val="1_1_1"/>
  <p:tag name="KSO_WM_BEAUTIFY_FLAG" val="#wm#"/>
  <p:tag name="KSO_WM_DIAGRAM_GROUP_CODE" val="q1-1"/>
  <p:tag name="KSO_WM_UNIT_HIGHLIGHT" val="0"/>
  <p:tag name="KSO_WM_UNIT_COMPATIBLE" val="0"/>
  <p:tag name="KSO_WM_UNIT_DIAGRAM_ISNUMVISUAL" val="0"/>
  <p:tag name="KSO_WM_UNIT_DIAGRAM_ISREFERUNIT" val="0"/>
  <p:tag name="KSO_WM_UNIT_VALUE" val="156*153"/>
  <p:tag name="KSO_WM_UNIT_FILL_FORE_SCHEMECOLOR_INDEX" val="14"/>
  <p:tag name="KSO_WM_UNIT_FILL_TYPE" val="1"/>
  <p:tag name="KSO_WM_UNIT_DIAGRAM_SCHEMECOLOR_ID" val="2"/>
</p:tagLst>
</file>

<file path=ppt/tags/tag8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q_i"/>
  <p:tag name="KSO_WM_UNIT_INDEX" val="1_1"/>
  <p:tag name="KSO_WM_UNIT_ID" val="diagram783_2*q_i*1_1"/>
  <p:tag name="KSO_WM_UNIT_LAYERLEVEL" val="1_1"/>
  <p:tag name="KSO_WM_BEAUTIFY_FLAG" val="#wm#"/>
  <p:tag name="KSO_WM_DIAGRAM_GROUP_CODE" val="q1-1"/>
  <p:tag name="KSO_WM_UNIT_HIGHLIGHT" val="0"/>
  <p:tag name="KSO_WM_UNIT_COMPATIBLE" val="0"/>
  <p:tag name="KSO_WM_UNIT_DIAGRAM_ISNUMVISUAL" val="0"/>
  <p:tag name="KSO_WM_UNIT_DIAGRAM_ISREFERUNIT" val="0"/>
  <p:tag name="KSO_WM_UNIT_TEXT_FILL_FORE_SCHEMECOLOR_INDEX" val="2"/>
  <p:tag name="KSO_WM_UNIT_TEXT_FILL_TYPE" val="1"/>
  <p:tag name="KSO_WM_UNIT_DIAGRAM_SCHEMECOLOR_ID" val="2"/>
</p:tagLst>
</file>

<file path=ppt/tags/tag9.xml><?xml version="1.0" encoding="utf-8"?>
<p:tagLst xmlns:p="http://schemas.openxmlformats.org/presentationml/2006/main">
  <p:tag name="KSO_WM_TEMPLATE_CATEGORY" val="diagram"/>
  <p:tag name="KSO_WM_TEMPLATE_INDEX" val="783"/>
  <p:tag name="KSO_WM_TAG_VERSION" val="1.0"/>
  <p:tag name="KSO_WM_UNIT_TYPE" val="q_x"/>
  <p:tag name="KSO_WM_UNIT_INDEX" val="1_1"/>
  <p:tag name="KSO_WM_UNIT_ID" val="diagram783_2*q_x*1_1"/>
  <p:tag name="KSO_WM_UNIT_LAYERLEVEL" val="1_1"/>
  <p:tag name="KSO_WM_BEAUTIFY_FLAG" val="#wm#"/>
  <p:tag name="KSO_WM_DIAGRAM_GROUP_CODE" val="q1-1"/>
  <p:tag name="KSO_WM_UNIT_HIGHLIGHT" val="0"/>
  <p:tag name="KSO_WM_UNIT_COMPATIBLE" val="0"/>
  <p:tag name="KSO_WM_UNIT_DIAGRAM_ISNUMVISUAL" val="0"/>
  <p:tag name="KSO_WM_UNIT_DIAGRAM_ISREFERUNIT" val="0"/>
  <p:tag name="KSO_WM_UNIT_VALUE" val="110*99"/>
  <p:tag name="KSO_WM_UNIT_FILL_FORE_SCHEMECOLOR_INDEX" val="14"/>
  <p:tag name="KSO_WM_UNIT_FILL_TYPE" val="1"/>
  <p:tag name="KSO_WM_UNIT_DIAGRAM_SCHEMECOLOR_ID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4635</Words>
  <Application>WPS 演示</Application>
  <PresentationFormat>宽屏</PresentationFormat>
  <Paragraphs>1399</Paragraphs>
  <Slides>19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7" baseType="lpstr">
      <vt:lpstr>Arial</vt:lpstr>
      <vt:lpstr>宋体</vt:lpstr>
      <vt:lpstr>Wingdings</vt:lpstr>
      <vt:lpstr>等线</vt:lpstr>
      <vt:lpstr>微软雅黑</vt:lpstr>
      <vt:lpstr>Calibri</vt:lpstr>
      <vt:lpstr>楷体</vt:lpstr>
      <vt:lpstr>黑体</vt:lpstr>
      <vt:lpstr>全字库正楷体</vt:lpstr>
      <vt:lpstr>Wingdings</vt:lpstr>
      <vt:lpstr>Calibri Light</vt:lpstr>
      <vt:lpstr>Franklin Gothic Book</vt:lpstr>
      <vt:lpstr>Arial Unicode MS</vt:lpstr>
      <vt:lpstr>Franklin Gothic Medium</vt:lpstr>
      <vt:lpstr>隶书</vt:lpstr>
      <vt:lpstr>等线 Light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简约论文答辩</dc:title>
  <dc:creator>甜甜 田</dc:creator>
  <cp:lastModifiedBy>上心</cp:lastModifiedBy>
  <cp:revision>33</cp:revision>
  <dcterms:created xsi:type="dcterms:W3CDTF">2019-06-08T16:00:00Z</dcterms:created>
  <dcterms:modified xsi:type="dcterms:W3CDTF">2019-08-01T12:30:28Z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2052-11.1.0.8765</vt:lpwstr>
  </property>
</Properties>
</file>